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9" r:id="rId5"/>
    <p:sldId id="293" r:id="rId6"/>
    <p:sldId id="294" r:id="rId7"/>
    <p:sldId id="295" r:id="rId8"/>
    <p:sldId id="296" r:id="rId9"/>
    <p:sldId id="297" r:id="rId10"/>
    <p:sldId id="299" r:id="rId11"/>
    <p:sldId id="287" r:id="rId12"/>
    <p:sldId id="289" r:id="rId13"/>
    <p:sldId id="288" r:id="rId14"/>
    <p:sldId id="290" r:id="rId15"/>
    <p:sldId id="303" r:id="rId16"/>
    <p:sldId id="304" r:id="rId17"/>
    <p:sldId id="305" r:id="rId18"/>
    <p:sldId id="284" r:id="rId19"/>
    <p:sldId id="306" r:id="rId20"/>
    <p:sldId id="301" r:id="rId21"/>
    <p:sldId id="307" r:id="rId22"/>
    <p:sldId id="286" r:id="rId23"/>
    <p:sldId id="302" r:id="rId2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ak, JD" initials="DJ" lastIdx="19" clrIdx="0">
    <p:extLst>
      <p:ext uri="{19B8F6BF-5375-455C-9EA6-DF929625EA0E}">
        <p15:presenceInfo xmlns:p15="http://schemas.microsoft.com/office/powerpoint/2012/main" userId="S-1-5-21-2076390139-1363556362-943750798-618186" providerId="AD"/>
      </p:ext>
    </p:extLst>
  </p:cmAuthor>
  <p:cmAuthor id="2" name="Fernandez, Rolando" initials="FR" lastIdx="7" clrIdx="1">
    <p:extLst>
      <p:ext uri="{19B8F6BF-5375-455C-9EA6-DF929625EA0E}">
        <p15:presenceInfo xmlns:p15="http://schemas.microsoft.com/office/powerpoint/2012/main" userId="S-1-5-21-2076390139-1363556362-943750798-1095807" providerId="AD"/>
      </p:ext>
    </p:extLst>
  </p:cmAuthor>
  <p:cmAuthor id="3" name="Coon, Joshua" initials="CJ" lastIdx="4" clrIdx="2">
    <p:extLst>
      <p:ext uri="{19B8F6BF-5375-455C-9EA6-DF929625EA0E}">
        <p15:presenceInfo xmlns:p15="http://schemas.microsoft.com/office/powerpoint/2012/main" userId="S-1-5-21-2076390139-1363556362-943750798-735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D4"/>
    <a:srgbClr val="F3F2E9"/>
    <a:srgbClr val="DCA138"/>
    <a:srgbClr val="C8792A"/>
    <a:srgbClr val="9B2905"/>
    <a:srgbClr val="BB9837"/>
    <a:srgbClr val="BEA434"/>
    <a:srgbClr val="9C872C"/>
    <a:srgbClr val="0D1F35"/>
    <a:srgbClr val="A48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78083" autoAdjust="0"/>
  </p:normalViewPr>
  <p:slideViewPr>
    <p:cSldViewPr>
      <p:cViewPr varScale="1">
        <p:scale>
          <a:sx n="43" d="100"/>
          <a:sy n="43" d="100"/>
        </p:scale>
        <p:origin x="1627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30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image" Target="../media/image290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80B62-956B-4A28-AABF-A2442E272B4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4ED905A-6136-4145-A378-A247BB31F904}">
          <dgm:prSet phldrT="[Text]" custT="1"/>
          <dgm:spPr/>
          <dgm:t>
            <a:bodyPr/>
            <a:lstStyle/>
            <a:p>
              <a:r>
                <a:rPr lang="en-US" sz="1050" dirty="0"/>
                <a:t>Softmax: 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p>
                              <m:sSup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m:oMathPara>
              </a14:m>
              <a:endParaRPr lang="en-US" sz="1050" dirty="0"/>
            </a:p>
          </dgm:t>
        </dgm:pt>
      </mc:Choice>
      <mc:Fallback xmlns="">
        <dgm:pt modelId="{24ED905A-6136-4145-A378-A247BB31F904}">
          <dgm:prSet phldrT="[Text]" custT="1"/>
          <dgm:spPr/>
          <dgm:t>
            <a:bodyPr/>
            <a:lstStyle/>
            <a:p>
              <a:r>
                <a:rPr lang="en-US" sz="1050" dirty="0"/>
                <a:t>Softmax: </a:t>
              </a:r>
            </a:p>
            <a:p>
              <a:r>
                <a:rPr lang="en-US" sz="1050" b="0" i="0">
                  <a:latin typeface="Cambria Math" panose="02040503050406030204" pitchFamily="18" charset="0"/>
                </a:rPr>
                <a:t>𝑐_𝑖  =   exp⁡(𝑏^𝑗 )/(∑24_(𝑘=1)^𝐾▒〖exp⁡(𝑏^𝑘)〗)</a:t>
              </a:r>
              <a:endParaRPr lang="en-US" sz="1050" dirty="0"/>
            </a:p>
          </dgm:t>
        </dgm:pt>
      </mc:Fallback>
    </mc:AlternateContent>
    <dgm:pt modelId="{8BDEF490-2599-4026-BDCE-DCE8597EFB64}" type="parTrans" cxnId="{89731EC1-C003-4AD1-B72D-611055753E33}">
      <dgm:prSet/>
      <dgm:spPr/>
      <dgm:t>
        <a:bodyPr/>
        <a:lstStyle/>
        <a:p>
          <a:endParaRPr lang="en-US"/>
        </a:p>
      </dgm:t>
    </dgm:pt>
    <dgm:pt modelId="{20D73239-BE1B-4B14-BC6B-2A2D38BA7E1D}" type="sibTrans" cxnId="{89731EC1-C003-4AD1-B72D-611055753E3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57AEF2F-CE12-4501-B10D-9D524687B1E2}">
          <dgm:prSet phldrT="[Text]" custT="1"/>
          <dgm:spPr/>
          <dgm:t>
            <a:bodyPr/>
            <a:lstStyle/>
            <a:p>
              <a:r>
                <a:rPr lang="en-US" sz="1050" dirty="0"/>
                <a:t>Calculate: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0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nary>
                  </m:oMath>
                </m:oMathPara>
              </a14:m>
              <a:endParaRPr lang="en-US" sz="1050" dirty="0"/>
            </a:p>
          </dgm:t>
        </dgm:pt>
      </mc:Choice>
      <mc:Fallback xmlns="">
        <dgm:pt modelId="{057AEF2F-CE12-4501-B10D-9D524687B1E2}">
          <dgm:prSet phldrT="[Text]" custT="1"/>
          <dgm:spPr/>
          <dgm:t>
            <a:bodyPr/>
            <a:lstStyle/>
            <a:p>
              <a:r>
                <a:rPr lang="en-US" sz="1050" dirty="0"/>
                <a:t>Calculate:</a:t>
              </a:r>
            </a:p>
            <a:p>
              <a:r>
                <a:rPr lang="en-US" sz="1050" b="0" i="0">
                  <a:latin typeface="Cambria Math" panose="02040503050406030204" pitchFamily="18" charset="0"/>
                </a:rPr>
                <a:t>𝑠_𝑗=∑8_𝑖▒〖𝑐_𝑖𝑗 𝑢 ̂_(𝑗│𝑖)  〗</a:t>
              </a:r>
              <a:endParaRPr lang="en-US" sz="1050" dirty="0"/>
            </a:p>
          </dgm:t>
        </dgm:pt>
      </mc:Fallback>
    </mc:AlternateContent>
    <dgm:pt modelId="{CF799D8C-F856-4C86-A6E8-A4556A25D974}" type="parTrans" cxnId="{93D87344-059A-4F50-83AA-125B4E4C2B51}">
      <dgm:prSet/>
      <dgm:spPr/>
      <dgm:t>
        <a:bodyPr/>
        <a:lstStyle/>
        <a:p>
          <a:endParaRPr lang="en-US"/>
        </a:p>
      </dgm:t>
    </dgm:pt>
    <dgm:pt modelId="{C3D24FFC-D76D-4EDC-B069-1D61A8F08067}" type="sibTrans" cxnId="{93D87344-059A-4F50-83AA-125B4E4C2B5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DD15D71-0C37-4555-8DE0-DDE7E94D5D19}">
          <dgm:prSet phldrT="[Text]" custT="1"/>
          <dgm:spPr/>
          <dgm:t>
            <a:bodyPr/>
            <a:lstStyle/>
            <a:p>
              <a:r>
                <a:rPr lang="en-US" sz="900" dirty="0"/>
                <a:t>Squash: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0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m:oMathPara>
              </a14:m>
              <a:endParaRPr lang="en-US" sz="900" dirty="0"/>
            </a:p>
            <a:p>
              <a:endParaRPr lang="en-US" sz="900" dirty="0"/>
            </a:p>
          </dgm:t>
        </dgm:pt>
      </mc:Choice>
      <mc:Fallback xmlns="">
        <dgm:pt modelId="{0DD15D71-0C37-4555-8DE0-DDE7E94D5D19}">
          <dgm:prSet phldrT="[Text]" custT="1"/>
          <dgm:spPr/>
          <dgm:t>
            <a:bodyPr/>
            <a:lstStyle/>
            <a:p>
              <a:r>
                <a:rPr lang="en-US" sz="900" dirty="0"/>
                <a:t>Squash:</a:t>
              </a:r>
            </a:p>
            <a:p>
              <a:r>
                <a:rPr lang="en-US" sz="1050" b="0" i="0">
                  <a:latin typeface="Cambria Math" panose="02040503050406030204" pitchFamily="18" charset="0"/>
                </a:rPr>
                <a:t>𝑣_𝑗=</a:t>
              </a:r>
              <a:r>
                <a:rPr lang="en-US" sz="1050" i="0">
                  <a:latin typeface="Cambria Math" panose="02040503050406030204" pitchFamily="18" charset="0"/>
                </a:rPr>
                <a:t>‖𝑠_𝑗 ‖^2/(1+‖𝑠_𝑗 ‖^2 )</a:t>
              </a:r>
              <a:r>
                <a:rPr lang="en-US" sz="1050" b="0" i="0">
                  <a:latin typeface="Cambria Math" panose="02040503050406030204" pitchFamily="18" charset="0"/>
                </a:rPr>
                <a:t> </a:t>
              </a:r>
              <a:r>
                <a:rPr lang="en-US" sz="1050" i="0">
                  <a:latin typeface="Cambria Math" panose="02040503050406030204" pitchFamily="18" charset="0"/>
                </a:rPr>
                <a:t> 𝑠_𝑗</a:t>
              </a:r>
              <a:r>
                <a:rPr lang="en-US" sz="1050" b="0" i="0">
                  <a:latin typeface="Cambria Math" panose="02040503050406030204" pitchFamily="18" charset="0"/>
                </a:rPr>
                <a:t>/‖</a:t>
              </a:r>
              <a:r>
                <a:rPr lang="en-US" sz="1050" i="0">
                  <a:latin typeface="Cambria Math" panose="02040503050406030204" pitchFamily="18" charset="0"/>
                </a:rPr>
                <a:t>𝑠_𝑗 ‖ </a:t>
              </a:r>
              <a:endParaRPr lang="en-US" sz="900" dirty="0"/>
            </a:p>
            <a:p>
              <a:endParaRPr lang="en-US" sz="900" dirty="0"/>
            </a:p>
          </dgm:t>
        </dgm:pt>
      </mc:Fallback>
    </mc:AlternateContent>
    <dgm:pt modelId="{211A95A9-AB71-4AE9-B7E9-421FF1C6D224}" type="parTrans" cxnId="{0541E52D-4CDB-4FBC-97FF-F4D8D3AC696C}">
      <dgm:prSet/>
      <dgm:spPr/>
      <dgm:t>
        <a:bodyPr/>
        <a:lstStyle/>
        <a:p>
          <a:endParaRPr lang="en-US"/>
        </a:p>
      </dgm:t>
    </dgm:pt>
    <dgm:pt modelId="{2DECDA87-41A4-4AA4-B4DC-C5D8C2D9F31E}" type="sibTrans" cxnId="{0541E52D-4CDB-4FBC-97FF-F4D8D3AC696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9BCAD39-9010-40B5-9276-32FEF06DFB02}">
          <dgm:prSet phldrT="[Text]" custT="1"/>
          <dgm:spPr/>
          <dgm:t>
            <a:bodyPr/>
            <a:lstStyle/>
            <a:p>
              <a:r>
                <a:rPr lang="en-US" sz="900" dirty="0"/>
                <a:t>Dot </a:t>
              </a:r>
              <a:r>
                <a:rPr lang="en-US" sz="1050" dirty="0"/>
                <a:t>Product</a:t>
              </a:r>
              <a:r>
                <a:rPr lang="en-US" sz="900" dirty="0"/>
                <a:t>: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m:oMathPara>
              </a14:m>
              <a:endParaRPr lang="en-US" sz="900" dirty="0"/>
            </a:p>
          </dgm:t>
        </dgm:pt>
      </mc:Choice>
      <mc:Fallback xmlns="">
        <dgm:pt modelId="{29BCAD39-9010-40B5-9276-32FEF06DFB02}">
          <dgm:prSet phldrT="[Text]" custT="1"/>
          <dgm:spPr/>
          <dgm:t>
            <a:bodyPr/>
            <a:lstStyle/>
            <a:p>
              <a:r>
                <a:rPr lang="en-US" sz="900" dirty="0"/>
                <a:t>Dot </a:t>
              </a:r>
              <a:r>
                <a:rPr lang="en-US" sz="1050" dirty="0"/>
                <a:t>Product</a:t>
              </a:r>
              <a:r>
                <a:rPr lang="en-US" sz="900" dirty="0"/>
                <a:t>:</a:t>
              </a:r>
            </a:p>
            <a:p>
              <a:r>
                <a:rPr lang="en-US" sz="900" b="0" i="0">
                  <a:latin typeface="Cambria Math" panose="02040503050406030204" pitchFamily="18" charset="0"/>
                </a:rPr>
                <a:t>𝑢 ̂_(𝑗|𝑖)  </a:t>
              </a:r>
              <a:r>
                <a:rPr lang="en-US" sz="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∙𝑣_𝑗=</a:t>
              </a:r>
              <a:r>
                <a:rPr lang="en-US" sz="900" b="0" i="0">
                  <a:latin typeface="Cambria Math" panose="02040503050406030204" pitchFamily="18" charset="0"/>
                </a:rPr>
                <a:t>|(𝑢_𝑗 ) ̂ ||𝑣_𝑗 |𝑐𝑜𝑠𝜃</a:t>
              </a:r>
              <a:endParaRPr lang="en-US" sz="900" dirty="0"/>
            </a:p>
          </dgm:t>
        </dgm:pt>
      </mc:Fallback>
    </mc:AlternateContent>
    <dgm:pt modelId="{5AB2F257-4948-4E21-9F1D-26CB08C833F8}" type="parTrans" cxnId="{B51A2885-1A56-4247-BC6E-A4F5F47AE0A2}">
      <dgm:prSet/>
      <dgm:spPr/>
      <dgm:t>
        <a:bodyPr/>
        <a:lstStyle/>
        <a:p>
          <a:endParaRPr lang="en-US"/>
        </a:p>
      </dgm:t>
    </dgm:pt>
    <dgm:pt modelId="{D769134E-579E-4168-A79A-5B89D311E0CC}" type="sibTrans" cxnId="{B51A2885-1A56-4247-BC6E-A4F5F47AE0A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D07F7E2-DA36-44D0-8199-75093CA80E8C}">
          <dgm:prSet phldrT="[Text]" custT="1"/>
          <dgm:spPr/>
          <dgm:t>
            <a:bodyPr/>
            <a:lstStyle/>
            <a:p>
              <a:r>
                <a:rPr lang="en-US" sz="1050" dirty="0"/>
                <a:t>Reinforce: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m:oMathPara>
              </a14:m>
              <a:endParaRPr lang="en-US" sz="1050" dirty="0"/>
            </a:p>
          </dgm:t>
        </dgm:pt>
      </mc:Choice>
      <mc:Fallback xmlns="">
        <dgm:pt modelId="{3D07F7E2-DA36-44D0-8199-75093CA80E8C}">
          <dgm:prSet phldrT="[Text]" custT="1"/>
          <dgm:spPr/>
          <dgm:t>
            <a:bodyPr/>
            <a:lstStyle/>
            <a:p>
              <a:r>
                <a:rPr lang="en-US" sz="1050" dirty="0"/>
                <a:t>Reinforce:</a:t>
              </a:r>
            </a:p>
            <a:p>
              <a:r>
                <a:rPr lang="en-US" sz="1050" b="0" i="0">
                  <a:latin typeface="Cambria Math" panose="02040503050406030204" pitchFamily="18" charset="0"/>
                </a:rPr>
                <a:t>𝑏_𝑖𝑗=𝑏_𝑖𝑗+𝑢 ̂_(𝑗|𝑖)∙𝑣_𝑗</a:t>
              </a:r>
              <a:endParaRPr lang="en-US" sz="1050" dirty="0"/>
            </a:p>
          </dgm:t>
        </dgm:pt>
      </mc:Fallback>
    </mc:AlternateContent>
    <dgm:pt modelId="{200F9965-39AF-401C-B22B-ACD5B0C6357F}" type="parTrans" cxnId="{8C09FC0D-98F1-427D-97FE-72EA59E50CE5}">
      <dgm:prSet/>
      <dgm:spPr/>
      <dgm:t>
        <a:bodyPr/>
        <a:lstStyle/>
        <a:p>
          <a:endParaRPr lang="en-US"/>
        </a:p>
      </dgm:t>
    </dgm:pt>
    <dgm:pt modelId="{003099BD-CF58-4B1D-B322-212689FFD78E}" type="sibTrans" cxnId="{8C09FC0D-98F1-427D-97FE-72EA59E50CE5}">
      <dgm:prSet/>
      <dgm:spPr/>
      <dgm:t>
        <a:bodyPr/>
        <a:lstStyle/>
        <a:p>
          <a:endParaRPr lang="en-US"/>
        </a:p>
      </dgm:t>
    </dgm:pt>
    <dgm:pt modelId="{D29A80BD-42EE-44BF-A72B-2ACDB2485A63}" type="pres">
      <dgm:prSet presAssocID="{A1680B62-956B-4A28-AABF-A2442E272B41}" presName="cycle" presStyleCnt="0">
        <dgm:presLayoutVars>
          <dgm:dir/>
          <dgm:resizeHandles val="exact"/>
        </dgm:presLayoutVars>
      </dgm:prSet>
      <dgm:spPr/>
    </dgm:pt>
    <dgm:pt modelId="{04FE1B38-2E28-4126-97E1-7D0752817709}" type="pres">
      <dgm:prSet presAssocID="{24ED905A-6136-4145-A378-A247BB31F904}" presName="node" presStyleLbl="node1" presStyleIdx="0" presStyleCnt="5" custScaleX="198493" custScaleY="176346">
        <dgm:presLayoutVars>
          <dgm:bulletEnabled val="1"/>
        </dgm:presLayoutVars>
      </dgm:prSet>
      <dgm:spPr/>
    </dgm:pt>
    <dgm:pt modelId="{66BF881A-B6DC-4032-A3AB-008E3D0CD324}" type="pres">
      <dgm:prSet presAssocID="{24ED905A-6136-4145-A378-A247BB31F904}" presName="spNode" presStyleCnt="0"/>
      <dgm:spPr/>
    </dgm:pt>
    <dgm:pt modelId="{7422DE73-2E1F-4F62-AFC3-3E57238074EB}" type="pres">
      <dgm:prSet presAssocID="{20D73239-BE1B-4B14-BC6B-2A2D38BA7E1D}" presName="sibTrans" presStyleLbl="sibTrans1D1" presStyleIdx="0" presStyleCnt="5"/>
      <dgm:spPr/>
    </dgm:pt>
    <dgm:pt modelId="{098F5837-6F92-4E23-B863-CA2945DEF62C}" type="pres">
      <dgm:prSet presAssocID="{057AEF2F-CE12-4501-B10D-9D524687B1E2}" presName="node" presStyleLbl="node1" presStyleIdx="1" presStyleCnt="5" custScaleX="154670" custScaleY="153519" custRadScaleRad="91959" custRadScaleInc="59743">
        <dgm:presLayoutVars>
          <dgm:bulletEnabled val="1"/>
        </dgm:presLayoutVars>
      </dgm:prSet>
      <dgm:spPr/>
    </dgm:pt>
    <dgm:pt modelId="{EFF55AFE-D4FD-4F01-B3CE-B515397C10DB}" type="pres">
      <dgm:prSet presAssocID="{057AEF2F-CE12-4501-B10D-9D524687B1E2}" presName="spNode" presStyleCnt="0"/>
      <dgm:spPr/>
    </dgm:pt>
    <dgm:pt modelId="{5BA868CE-6BFC-41AE-8A16-3630D8CEA2DC}" type="pres">
      <dgm:prSet presAssocID="{C3D24FFC-D76D-4EDC-B069-1D61A8F08067}" presName="sibTrans" presStyleLbl="sibTrans1D1" presStyleIdx="1" presStyleCnt="5"/>
      <dgm:spPr/>
    </dgm:pt>
    <dgm:pt modelId="{2E4DDF2B-AD5E-4220-AD93-B6A8A5807358}" type="pres">
      <dgm:prSet presAssocID="{0DD15D71-0C37-4555-8DE0-DDE7E94D5D19}" presName="node" presStyleLbl="node1" presStyleIdx="2" presStyleCnt="5" custScaleX="136703" custScaleY="147437" custRadScaleRad="95571" custRadScaleInc="9617">
        <dgm:presLayoutVars>
          <dgm:bulletEnabled val="1"/>
        </dgm:presLayoutVars>
      </dgm:prSet>
      <dgm:spPr/>
    </dgm:pt>
    <dgm:pt modelId="{86ACBF16-51F0-47E8-9D24-BDF296F8A5A4}" type="pres">
      <dgm:prSet presAssocID="{0DD15D71-0C37-4555-8DE0-DDE7E94D5D19}" presName="spNode" presStyleCnt="0"/>
      <dgm:spPr/>
    </dgm:pt>
    <dgm:pt modelId="{F584BE51-FF16-4B83-9A2A-C948185226B0}" type="pres">
      <dgm:prSet presAssocID="{2DECDA87-41A4-4AA4-B4DC-C5D8C2D9F31E}" presName="sibTrans" presStyleLbl="sibTrans1D1" presStyleIdx="2" presStyleCnt="5"/>
      <dgm:spPr/>
    </dgm:pt>
    <dgm:pt modelId="{13D64484-80B9-4261-AD25-1D7A91E004C4}" type="pres">
      <dgm:prSet presAssocID="{29BCAD39-9010-40B5-9276-32FEF06DFB02}" presName="node" presStyleLbl="node1" presStyleIdx="3" presStyleCnt="5" custScaleX="130710" custScaleY="107324" custRadScaleRad="101030" custRadScaleInc="53513">
        <dgm:presLayoutVars>
          <dgm:bulletEnabled val="1"/>
        </dgm:presLayoutVars>
      </dgm:prSet>
      <dgm:spPr/>
    </dgm:pt>
    <dgm:pt modelId="{BAEA88D5-7FF0-49EA-829E-8AB39590C039}" type="pres">
      <dgm:prSet presAssocID="{29BCAD39-9010-40B5-9276-32FEF06DFB02}" presName="spNode" presStyleCnt="0"/>
      <dgm:spPr/>
    </dgm:pt>
    <dgm:pt modelId="{9E7BD7D9-0E37-4425-B1FD-4BB551F84732}" type="pres">
      <dgm:prSet presAssocID="{D769134E-579E-4168-A79A-5B89D311E0CC}" presName="sibTrans" presStyleLbl="sibTrans1D1" presStyleIdx="3" presStyleCnt="5"/>
      <dgm:spPr/>
    </dgm:pt>
    <dgm:pt modelId="{BB0EDE39-0455-4CAA-9ED4-0C1D03A53D11}" type="pres">
      <dgm:prSet presAssocID="{3D07F7E2-DA36-44D0-8199-75093CA80E8C}" presName="node" presStyleLbl="node1" presStyleIdx="4" presStyleCnt="5" custScaleX="158475" custScaleY="124489" custRadScaleRad="104179" custRadScaleInc="-34944">
        <dgm:presLayoutVars>
          <dgm:bulletEnabled val="1"/>
        </dgm:presLayoutVars>
      </dgm:prSet>
      <dgm:spPr/>
    </dgm:pt>
    <dgm:pt modelId="{4E4E2D49-DFE7-4EEA-B395-0085806B4C3F}" type="pres">
      <dgm:prSet presAssocID="{3D07F7E2-DA36-44D0-8199-75093CA80E8C}" presName="spNode" presStyleCnt="0"/>
      <dgm:spPr/>
    </dgm:pt>
    <dgm:pt modelId="{4AB6FA11-3B70-4CE9-B1D1-EEEAE234BBB1}" type="pres">
      <dgm:prSet presAssocID="{003099BD-CF58-4B1D-B322-212689FFD78E}" presName="sibTrans" presStyleLbl="sibTrans1D1" presStyleIdx="4" presStyleCnt="5"/>
      <dgm:spPr/>
    </dgm:pt>
  </dgm:ptLst>
  <dgm:cxnLst>
    <dgm:cxn modelId="{8C09FC0D-98F1-427D-97FE-72EA59E50CE5}" srcId="{A1680B62-956B-4A28-AABF-A2442E272B41}" destId="{3D07F7E2-DA36-44D0-8199-75093CA80E8C}" srcOrd="4" destOrd="0" parTransId="{200F9965-39AF-401C-B22B-ACD5B0C6357F}" sibTransId="{003099BD-CF58-4B1D-B322-212689FFD78E}"/>
    <dgm:cxn modelId="{B7AD560F-3248-4A63-9177-5D33B0DF2C7F}" type="presOf" srcId="{0DD15D71-0C37-4555-8DE0-DDE7E94D5D19}" destId="{2E4DDF2B-AD5E-4220-AD93-B6A8A5807358}" srcOrd="0" destOrd="0" presId="urn:microsoft.com/office/officeart/2005/8/layout/cycle5"/>
    <dgm:cxn modelId="{21C14623-1BAD-4C66-9C1B-9850AB7950B2}" type="presOf" srcId="{057AEF2F-CE12-4501-B10D-9D524687B1E2}" destId="{098F5837-6F92-4E23-B863-CA2945DEF62C}" srcOrd="0" destOrd="0" presId="urn:microsoft.com/office/officeart/2005/8/layout/cycle5"/>
    <dgm:cxn modelId="{A40F0C26-FE51-4232-94A4-529917CBC50A}" type="presOf" srcId="{24ED905A-6136-4145-A378-A247BB31F904}" destId="{04FE1B38-2E28-4126-97E1-7D0752817709}" srcOrd="0" destOrd="0" presId="urn:microsoft.com/office/officeart/2005/8/layout/cycle5"/>
    <dgm:cxn modelId="{0541E52D-4CDB-4FBC-97FF-F4D8D3AC696C}" srcId="{A1680B62-956B-4A28-AABF-A2442E272B41}" destId="{0DD15D71-0C37-4555-8DE0-DDE7E94D5D19}" srcOrd="2" destOrd="0" parTransId="{211A95A9-AB71-4AE9-B7E9-421FF1C6D224}" sibTransId="{2DECDA87-41A4-4AA4-B4DC-C5D8C2D9F31E}"/>
    <dgm:cxn modelId="{93D87344-059A-4F50-83AA-125B4E4C2B51}" srcId="{A1680B62-956B-4A28-AABF-A2442E272B41}" destId="{057AEF2F-CE12-4501-B10D-9D524687B1E2}" srcOrd="1" destOrd="0" parTransId="{CF799D8C-F856-4C86-A6E8-A4556A25D974}" sibTransId="{C3D24FFC-D76D-4EDC-B069-1D61A8F08067}"/>
    <dgm:cxn modelId="{5DCF8945-5113-4C88-8147-60D49D8CC93B}" type="presOf" srcId="{D769134E-579E-4168-A79A-5B89D311E0CC}" destId="{9E7BD7D9-0E37-4425-B1FD-4BB551F84732}" srcOrd="0" destOrd="0" presId="urn:microsoft.com/office/officeart/2005/8/layout/cycle5"/>
    <dgm:cxn modelId="{26D0B352-B640-485D-AD0E-8E14A80CAA08}" type="presOf" srcId="{3D07F7E2-DA36-44D0-8199-75093CA80E8C}" destId="{BB0EDE39-0455-4CAA-9ED4-0C1D03A53D11}" srcOrd="0" destOrd="0" presId="urn:microsoft.com/office/officeart/2005/8/layout/cycle5"/>
    <dgm:cxn modelId="{C8D1E856-3C82-4AB0-BAB4-737742C03CC5}" type="presOf" srcId="{20D73239-BE1B-4B14-BC6B-2A2D38BA7E1D}" destId="{7422DE73-2E1F-4F62-AFC3-3E57238074EB}" srcOrd="0" destOrd="0" presId="urn:microsoft.com/office/officeart/2005/8/layout/cycle5"/>
    <dgm:cxn modelId="{49E81C58-F8EB-4214-B610-D2F474836564}" type="presOf" srcId="{29BCAD39-9010-40B5-9276-32FEF06DFB02}" destId="{13D64484-80B9-4261-AD25-1D7A91E004C4}" srcOrd="0" destOrd="0" presId="urn:microsoft.com/office/officeart/2005/8/layout/cycle5"/>
    <dgm:cxn modelId="{B51A2885-1A56-4247-BC6E-A4F5F47AE0A2}" srcId="{A1680B62-956B-4A28-AABF-A2442E272B41}" destId="{29BCAD39-9010-40B5-9276-32FEF06DFB02}" srcOrd="3" destOrd="0" parTransId="{5AB2F257-4948-4E21-9F1D-26CB08C833F8}" sibTransId="{D769134E-579E-4168-A79A-5B89D311E0CC}"/>
    <dgm:cxn modelId="{89731EC1-C003-4AD1-B72D-611055753E33}" srcId="{A1680B62-956B-4A28-AABF-A2442E272B41}" destId="{24ED905A-6136-4145-A378-A247BB31F904}" srcOrd="0" destOrd="0" parTransId="{8BDEF490-2599-4026-BDCE-DCE8597EFB64}" sibTransId="{20D73239-BE1B-4B14-BC6B-2A2D38BA7E1D}"/>
    <dgm:cxn modelId="{61E328D5-1B7D-4587-BB85-6282D5E6CFFD}" type="presOf" srcId="{A1680B62-956B-4A28-AABF-A2442E272B41}" destId="{D29A80BD-42EE-44BF-A72B-2ACDB2485A63}" srcOrd="0" destOrd="0" presId="urn:microsoft.com/office/officeart/2005/8/layout/cycle5"/>
    <dgm:cxn modelId="{0F3A6ADA-7DCD-478F-90ED-A6D89F9F6084}" type="presOf" srcId="{C3D24FFC-D76D-4EDC-B069-1D61A8F08067}" destId="{5BA868CE-6BFC-41AE-8A16-3630D8CEA2DC}" srcOrd="0" destOrd="0" presId="urn:microsoft.com/office/officeart/2005/8/layout/cycle5"/>
    <dgm:cxn modelId="{C13841E0-E05F-4107-AFBD-64F189D72BED}" type="presOf" srcId="{2DECDA87-41A4-4AA4-B4DC-C5D8C2D9F31E}" destId="{F584BE51-FF16-4B83-9A2A-C948185226B0}" srcOrd="0" destOrd="0" presId="urn:microsoft.com/office/officeart/2005/8/layout/cycle5"/>
    <dgm:cxn modelId="{1A8EE0EC-DB97-4789-870F-7698B8FED87E}" type="presOf" srcId="{003099BD-CF58-4B1D-B322-212689FFD78E}" destId="{4AB6FA11-3B70-4CE9-B1D1-EEEAE234BBB1}" srcOrd="0" destOrd="0" presId="urn:microsoft.com/office/officeart/2005/8/layout/cycle5"/>
    <dgm:cxn modelId="{A43F8D2E-10E7-4FB5-B0D9-0A945DC784AE}" type="presParOf" srcId="{D29A80BD-42EE-44BF-A72B-2ACDB2485A63}" destId="{04FE1B38-2E28-4126-97E1-7D0752817709}" srcOrd="0" destOrd="0" presId="urn:microsoft.com/office/officeart/2005/8/layout/cycle5"/>
    <dgm:cxn modelId="{471D1E8C-98B9-4FE9-9ECC-289D73E97635}" type="presParOf" srcId="{D29A80BD-42EE-44BF-A72B-2ACDB2485A63}" destId="{66BF881A-B6DC-4032-A3AB-008E3D0CD324}" srcOrd="1" destOrd="0" presId="urn:microsoft.com/office/officeart/2005/8/layout/cycle5"/>
    <dgm:cxn modelId="{B78EF31B-9861-42C3-8554-1088DC036BE1}" type="presParOf" srcId="{D29A80BD-42EE-44BF-A72B-2ACDB2485A63}" destId="{7422DE73-2E1F-4F62-AFC3-3E57238074EB}" srcOrd="2" destOrd="0" presId="urn:microsoft.com/office/officeart/2005/8/layout/cycle5"/>
    <dgm:cxn modelId="{60902D0D-AD6B-4C15-808C-C2F6C511E2F7}" type="presParOf" srcId="{D29A80BD-42EE-44BF-A72B-2ACDB2485A63}" destId="{098F5837-6F92-4E23-B863-CA2945DEF62C}" srcOrd="3" destOrd="0" presId="urn:microsoft.com/office/officeart/2005/8/layout/cycle5"/>
    <dgm:cxn modelId="{3BF58BEF-D214-4DD1-B7FF-832FCCD82FEE}" type="presParOf" srcId="{D29A80BD-42EE-44BF-A72B-2ACDB2485A63}" destId="{EFF55AFE-D4FD-4F01-B3CE-B515397C10DB}" srcOrd="4" destOrd="0" presId="urn:microsoft.com/office/officeart/2005/8/layout/cycle5"/>
    <dgm:cxn modelId="{D4C02A39-E9B9-4201-8281-86E41CBB7DDB}" type="presParOf" srcId="{D29A80BD-42EE-44BF-A72B-2ACDB2485A63}" destId="{5BA868CE-6BFC-41AE-8A16-3630D8CEA2DC}" srcOrd="5" destOrd="0" presId="urn:microsoft.com/office/officeart/2005/8/layout/cycle5"/>
    <dgm:cxn modelId="{308652EE-5994-41AF-B75A-15B7C264EB80}" type="presParOf" srcId="{D29A80BD-42EE-44BF-A72B-2ACDB2485A63}" destId="{2E4DDF2B-AD5E-4220-AD93-B6A8A5807358}" srcOrd="6" destOrd="0" presId="urn:microsoft.com/office/officeart/2005/8/layout/cycle5"/>
    <dgm:cxn modelId="{01AC16AC-E731-45C5-8B39-7BF4E20BF3E0}" type="presParOf" srcId="{D29A80BD-42EE-44BF-A72B-2ACDB2485A63}" destId="{86ACBF16-51F0-47E8-9D24-BDF296F8A5A4}" srcOrd="7" destOrd="0" presId="urn:microsoft.com/office/officeart/2005/8/layout/cycle5"/>
    <dgm:cxn modelId="{A231F7D6-C2A6-4212-8A67-B29B1D6D5920}" type="presParOf" srcId="{D29A80BD-42EE-44BF-A72B-2ACDB2485A63}" destId="{F584BE51-FF16-4B83-9A2A-C948185226B0}" srcOrd="8" destOrd="0" presId="urn:microsoft.com/office/officeart/2005/8/layout/cycle5"/>
    <dgm:cxn modelId="{643FC39C-5C38-444D-B0E2-CDDC5732F1C8}" type="presParOf" srcId="{D29A80BD-42EE-44BF-A72B-2ACDB2485A63}" destId="{13D64484-80B9-4261-AD25-1D7A91E004C4}" srcOrd="9" destOrd="0" presId="urn:microsoft.com/office/officeart/2005/8/layout/cycle5"/>
    <dgm:cxn modelId="{ACACF2D5-E5BD-4E6C-A7A3-B261A5C12B38}" type="presParOf" srcId="{D29A80BD-42EE-44BF-A72B-2ACDB2485A63}" destId="{BAEA88D5-7FF0-49EA-829E-8AB39590C039}" srcOrd="10" destOrd="0" presId="urn:microsoft.com/office/officeart/2005/8/layout/cycle5"/>
    <dgm:cxn modelId="{44D77DF8-0DD3-465E-84EB-A58466BFD0B2}" type="presParOf" srcId="{D29A80BD-42EE-44BF-A72B-2ACDB2485A63}" destId="{9E7BD7D9-0E37-4425-B1FD-4BB551F84732}" srcOrd="11" destOrd="0" presId="urn:microsoft.com/office/officeart/2005/8/layout/cycle5"/>
    <dgm:cxn modelId="{9AA39B82-2C8B-4E03-AB45-3338C5B7EF20}" type="presParOf" srcId="{D29A80BD-42EE-44BF-A72B-2ACDB2485A63}" destId="{BB0EDE39-0455-4CAA-9ED4-0C1D03A53D11}" srcOrd="12" destOrd="0" presId="urn:microsoft.com/office/officeart/2005/8/layout/cycle5"/>
    <dgm:cxn modelId="{DF61F2B5-B263-43E7-AFFD-8C62A3CD4D43}" type="presParOf" srcId="{D29A80BD-42EE-44BF-A72B-2ACDB2485A63}" destId="{4E4E2D49-DFE7-4EEA-B395-0085806B4C3F}" srcOrd="13" destOrd="0" presId="urn:microsoft.com/office/officeart/2005/8/layout/cycle5"/>
    <dgm:cxn modelId="{8EBAC028-3237-45BB-9E42-58C77A559D93}" type="presParOf" srcId="{D29A80BD-42EE-44BF-A72B-2ACDB2485A63}" destId="{4AB6FA11-3B70-4CE9-B1D1-EEEAE234BBB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80B62-956B-4A28-AABF-A2442E272B4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D905A-6136-4145-A378-A247BB31F904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BDEF490-2599-4026-BDCE-DCE8597EFB64}" type="parTrans" cxnId="{89731EC1-C003-4AD1-B72D-611055753E33}">
      <dgm:prSet/>
      <dgm:spPr/>
      <dgm:t>
        <a:bodyPr/>
        <a:lstStyle/>
        <a:p>
          <a:endParaRPr lang="en-US"/>
        </a:p>
      </dgm:t>
    </dgm:pt>
    <dgm:pt modelId="{20D73239-BE1B-4B14-BC6B-2A2D38BA7E1D}" type="sibTrans" cxnId="{89731EC1-C003-4AD1-B72D-611055753E33}">
      <dgm:prSet/>
      <dgm:spPr/>
      <dgm:t>
        <a:bodyPr/>
        <a:lstStyle/>
        <a:p>
          <a:endParaRPr lang="en-US"/>
        </a:p>
      </dgm:t>
    </dgm:pt>
    <dgm:pt modelId="{057AEF2F-CE12-4501-B10D-9D524687B1E2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F799D8C-F856-4C86-A6E8-A4556A25D974}" type="parTrans" cxnId="{93D87344-059A-4F50-83AA-125B4E4C2B51}">
      <dgm:prSet/>
      <dgm:spPr/>
      <dgm:t>
        <a:bodyPr/>
        <a:lstStyle/>
        <a:p>
          <a:endParaRPr lang="en-US"/>
        </a:p>
      </dgm:t>
    </dgm:pt>
    <dgm:pt modelId="{C3D24FFC-D76D-4EDC-B069-1D61A8F08067}" type="sibTrans" cxnId="{93D87344-059A-4F50-83AA-125B4E4C2B51}">
      <dgm:prSet/>
      <dgm:spPr/>
      <dgm:t>
        <a:bodyPr/>
        <a:lstStyle/>
        <a:p>
          <a:endParaRPr lang="en-US"/>
        </a:p>
      </dgm:t>
    </dgm:pt>
    <dgm:pt modelId="{0DD15D71-0C37-4555-8DE0-DDE7E94D5D19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1A95A9-AB71-4AE9-B7E9-421FF1C6D224}" type="parTrans" cxnId="{0541E52D-4CDB-4FBC-97FF-F4D8D3AC696C}">
      <dgm:prSet/>
      <dgm:spPr/>
      <dgm:t>
        <a:bodyPr/>
        <a:lstStyle/>
        <a:p>
          <a:endParaRPr lang="en-US"/>
        </a:p>
      </dgm:t>
    </dgm:pt>
    <dgm:pt modelId="{2DECDA87-41A4-4AA4-B4DC-C5D8C2D9F31E}" type="sibTrans" cxnId="{0541E52D-4CDB-4FBC-97FF-F4D8D3AC696C}">
      <dgm:prSet/>
      <dgm:spPr/>
      <dgm:t>
        <a:bodyPr/>
        <a:lstStyle/>
        <a:p>
          <a:endParaRPr lang="en-US"/>
        </a:p>
      </dgm:t>
    </dgm:pt>
    <dgm:pt modelId="{29BCAD39-9010-40B5-9276-32FEF06DFB02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AB2F257-4948-4E21-9F1D-26CB08C833F8}" type="parTrans" cxnId="{B51A2885-1A56-4247-BC6E-A4F5F47AE0A2}">
      <dgm:prSet/>
      <dgm:spPr/>
      <dgm:t>
        <a:bodyPr/>
        <a:lstStyle/>
        <a:p>
          <a:endParaRPr lang="en-US"/>
        </a:p>
      </dgm:t>
    </dgm:pt>
    <dgm:pt modelId="{D769134E-579E-4168-A79A-5B89D311E0CC}" type="sibTrans" cxnId="{B51A2885-1A56-4247-BC6E-A4F5F47AE0A2}">
      <dgm:prSet/>
      <dgm:spPr/>
      <dgm:t>
        <a:bodyPr/>
        <a:lstStyle/>
        <a:p>
          <a:endParaRPr lang="en-US"/>
        </a:p>
      </dgm:t>
    </dgm:pt>
    <dgm:pt modelId="{3D07F7E2-DA36-44D0-8199-75093CA80E8C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00F9965-39AF-401C-B22B-ACD5B0C6357F}" type="parTrans" cxnId="{8C09FC0D-98F1-427D-97FE-72EA59E50CE5}">
      <dgm:prSet/>
      <dgm:spPr/>
      <dgm:t>
        <a:bodyPr/>
        <a:lstStyle/>
        <a:p>
          <a:endParaRPr lang="en-US"/>
        </a:p>
      </dgm:t>
    </dgm:pt>
    <dgm:pt modelId="{003099BD-CF58-4B1D-B322-212689FFD78E}" type="sibTrans" cxnId="{8C09FC0D-98F1-427D-97FE-72EA59E50CE5}">
      <dgm:prSet/>
      <dgm:spPr/>
      <dgm:t>
        <a:bodyPr/>
        <a:lstStyle/>
        <a:p>
          <a:endParaRPr lang="en-US"/>
        </a:p>
      </dgm:t>
    </dgm:pt>
    <dgm:pt modelId="{D29A80BD-42EE-44BF-A72B-2ACDB2485A63}" type="pres">
      <dgm:prSet presAssocID="{A1680B62-956B-4A28-AABF-A2442E272B41}" presName="cycle" presStyleCnt="0">
        <dgm:presLayoutVars>
          <dgm:dir/>
          <dgm:resizeHandles val="exact"/>
        </dgm:presLayoutVars>
      </dgm:prSet>
      <dgm:spPr/>
    </dgm:pt>
    <dgm:pt modelId="{04FE1B38-2E28-4126-97E1-7D0752817709}" type="pres">
      <dgm:prSet presAssocID="{24ED905A-6136-4145-A378-A247BB31F904}" presName="node" presStyleLbl="node1" presStyleIdx="0" presStyleCnt="5" custScaleX="198493" custScaleY="176346">
        <dgm:presLayoutVars>
          <dgm:bulletEnabled val="1"/>
        </dgm:presLayoutVars>
      </dgm:prSet>
      <dgm:spPr/>
    </dgm:pt>
    <dgm:pt modelId="{66BF881A-B6DC-4032-A3AB-008E3D0CD324}" type="pres">
      <dgm:prSet presAssocID="{24ED905A-6136-4145-A378-A247BB31F904}" presName="spNode" presStyleCnt="0"/>
      <dgm:spPr/>
    </dgm:pt>
    <dgm:pt modelId="{7422DE73-2E1F-4F62-AFC3-3E57238074EB}" type="pres">
      <dgm:prSet presAssocID="{20D73239-BE1B-4B14-BC6B-2A2D38BA7E1D}" presName="sibTrans" presStyleLbl="sibTrans1D1" presStyleIdx="0" presStyleCnt="5"/>
      <dgm:spPr/>
    </dgm:pt>
    <dgm:pt modelId="{098F5837-6F92-4E23-B863-CA2945DEF62C}" type="pres">
      <dgm:prSet presAssocID="{057AEF2F-CE12-4501-B10D-9D524687B1E2}" presName="node" presStyleLbl="node1" presStyleIdx="1" presStyleCnt="5" custScaleX="154670" custScaleY="153519" custRadScaleRad="91959" custRadScaleInc="59743">
        <dgm:presLayoutVars>
          <dgm:bulletEnabled val="1"/>
        </dgm:presLayoutVars>
      </dgm:prSet>
      <dgm:spPr/>
    </dgm:pt>
    <dgm:pt modelId="{EFF55AFE-D4FD-4F01-B3CE-B515397C10DB}" type="pres">
      <dgm:prSet presAssocID="{057AEF2F-CE12-4501-B10D-9D524687B1E2}" presName="spNode" presStyleCnt="0"/>
      <dgm:spPr/>
    </dgm:pt>
    <dgm:pt modelId="{5BA868CE-6BFC-41AE-8A16-3630D8CEA2DC}" type="pres">
      <dgm:prSet presAssocID="{C3D24FFC-D76D-4EDC-B069-1D61A8F08067}" presName="sibTrans" presStyleLbl="sibTrans1D1" presStyleIdx="1" presStyleCnt="5"/>
      <dgm:spPr/>
    </dgm:pt>
    <dgm:pt modelId="{2E4DDF2B-AD5E-4220-AD93-B6A8A5807358}" type="pres">
      <dgm:prSet presAssocID="{0DD15D71-0C37-4555-8DE0-DDE7E94D5D19}" presName="node" presStyleLbl="node1" presStyleIdx="2" presStyleCnt="5" custScaleX="136703" custScaleY="147437" custRadScaleRad="95571" custRadScaleInc="9617">
        <dgm:presLayoutVars>
          <dgm:bulletEnabled val="1"/>
        </dgm:presLayoutVars>
      </dgm:prSet>
      <dgm:spPr/>
    </dgm:pt>
    <dgm:pt modelId="{86ACBF16-51F0-47E8-9D24-BDF296F8A5A4}" type="pres">
      <dgm:prSet presAssocID="{0DD15D71-0C37-4555-8DE0-DDE7E94D5D19}" presName="spNode" presStyleCnt="0"/>
      <dgm:spPr/>
    </dgm:pt>
    <dgm:pt modelId="{F584BE51-FF16-4B83-9A2A-C948185226B0}" type="pres">
      <dgm:prSet presAssocID="{2DECDA87-41A4-4AA4-B4DC-C5D8C2D9F31E}" presName="sibTrans" presStyleLbl="sibTrans1D1" presStyleIdx="2" presStyleCnt="5"/>
      <dgm:spPr/>
    </dgm:pt>
    <dgm:pt modelId="{13D64484-80B9-4261-AD25-1D7A91E004C4}" type="pres">
      <dgm:prSet presAssocID="{29BCAD39-9010-40B5-9276-32FEF06DFB02}" presName="node" presStyleLbl="node1" presStyleIdx="3" presStyleCnt="5" custScaleX="130710" custScaleY="107324" custRadScaleRad="101030" custRadScaleInc="53513">
        <dgm:presLayoutVars>
          <dgm:bulletEnabled val="1"/>
        </dgm:presLayoutVars>
      </dgm:prSet>
      <dgm:spPr/>
    </dgm:pt>
    <dgm:pt modelId="{BAEA88D5-7FF0-49EA-829E-8AB39590C039}" type="pres">
      <dgm:prSet presAssocID="{29BCAD39-9010-40B5-9276-32FEF06DFB02}" presName="spNode" presStyleCnt="0"/>
      <dgm:spPr/>
    </dgm:pt>
    <dgm:pt modelId="{9E7BD7D9-0E37-4425-B1FD-4BB551F84732}" type="pres">
      <dgm:prSet presAssocID="{D769134E-579E-4168-A79A-5B89D311E0CC}" presName="sibTrans" presStyleLbl="sibTrans1D1" presStyleIdx="3" presStyleCnt="5"/>
      <dgm:spPr/>
    </dgm:pt>
    <dgm:pt modelId="{BB0EDE39-0455-4CAA-9ED4-0C1D03A53D11}" type="pres">
      <dgm:prSet presAssocID="{3D07F7E2-DA36-44D0-8199-75093CA80E8C}" presName="node" presStyleLbl="node1" presStyleIdx="4" presStyleCnt="5" custScaleX="158475" custScaleY="124489" custRadScaleRad="104179" custRadScaleInc="-34944">
        <dgm:presLayoutVars>
          <dgm:bulletEnabled val="1"/>
        </dgm:presLayoutVars>
      </dgm:prSet>
      <dgm:spPr/>
    </dgm:pt>
    <dgm:pt modelId="{4E4E2D49-DFE7-4EEA-B395-0085806B4C3F}" type="pres">
      <dgm:prSet presAssocID="{3D07F7E2-DA36-44D0-8199-75093CA80E8C}" presName="spNode" presStyleCnt="0"/>
      <dgm:spPr/>
    </dgm:pt>
    <dgm:pt modelId="{4AB6FA11-3B70-4CE9-B1D1-EEEAE234BBB1}" type="pres">
      <dgm:prSet presAssocID="{003099BD-CF58-4B1D-B322-212689FFD78E}" presName="sibTrans" presStyleLbl="sibTrans1D1" presStyleIdx="4" presStyleCnt="5"/>
      <dgm:spPr/>
    </dgm:pt>
  </dgm:ptLst>
  <dgm:cxnLst>
    <dgm:cxn modelId="{8C09FC0D-98F1-427D-97FE-72EA59E50CE5}" srcId="{A1680B62-956B-4A28-AABF-A2442E272B41}" destId="{3D07F7E2-DA36-44D0-8199-75093CA80E8C}" srcOrd="4" destOrd="0" parTransId="{200F9965-39AF-401C-B22B-ACD5B0C6357F}" sibTransId="{003099BD-CF58-4B1D-B322-212689FFD78E}"/>
    <dgm:cxn modelId="{B7AD560F-3248-4A63-9177-5D33B0DF2C7F}" type="presOf" srcId="{0DD15D71-0C37-4555-8DE0-DDE7E94D5D19}" destId="{2E4DDF2B-AD5E-4220-AD93-B6A8A5807358}" srcOrd="0" destOrd="0" presId="urn:microsoft.com/office/officeart/2005/8/layout/cycle5"/>
    <dgm:cxn modelId="{21C14623-1BAD-4C66-9C1B-9850AB7950B2}" type="presOf" srcId="{057AEF2F-CE12-4501-B10D-9D524687B1E2}" destId="{098F5837-6F92-4E23-B863-CA2945DEF62C}" srcOrd="0" destOrd="0" presId="urn:microsoft.com/office/officeart/2005/8/layout/cycle5"/>
    <dgm:cxn modelId="{A40F0C26-FE51-4232-94A4-529917CBC50A}" type="presOf" srcId="{24ED905A-6136-4145-A378-A247BB31F904}" destId="{04FE1B38-2E28-4126-97E1-7D0752817709}" srcOrd="0" destOrd="0" presId="urn:microsoft.com/office/officeart/2005/8/layout/cycle5"/>
    <dgm:cxn modelId="{0541E52D-4CDB-4FBC-97FF-F4D8D3AC696C}" srcId="{A1680B62-956B-4A28-AABF-A2442E272B41}" destId="{0DD15D71-0C37-4555-8DE0-DDE7E94D5D19}" srcOrd="2" destOrd="0" parTransId="{211A95A9-AB71-4AE9-B7E9-421FF1C6D224}" sibTransId="{2DECDA87-41A4-4AA4-B4DC-C5D8C2D9F31E}"/>
    <dgm:cxn modelId="{93D87344-059A-4F50-83AA-125B4E4C2B51}" srcId="{A1680B62-956B-4A28-AABF-A2442E272B41}" destId="{057AEF2F-CE12-4501-B10D-9D524687B1E2}" srcOrd="1" destOrd="0" parTransId="{CF799D8C-F856-4C86-A6E8-A4556A25D974}" sibTransId="{C3D24FFC-D76D-4EDC-B069-1D61A8F08067}"/>
    <dgm:cxn modelId="{5DCF8945-5113-4C88-8147-60D49D8CC93B}" type="presOf" srcId="{D769134E-579E-4168-A79A-5B89D311E0CC}" destId="{9E7BD7D9-0E37-4425-B1FD-4BB551F84732}" srcOrd="0" destOrd="0" presId="urn:microsoft.com/office/officeart/2005/8/layout/cycle5"/>
    <dgm:cxn modelId="{26D0B352-B640-485D-AD0E-8E14A80CAA08}" type="presOf" srcId="{3D07F7E2-DA36-44D0-8199-75093CA80E8C}" destId="{BB0EDE39-0455-4CAA-9ED4-0C1D03A53D11}" srcOrd="0" destOrd="0" presId="urn:microsoft.com/office/officeart/2005/8/layout/cycle5"/>
    <dgm:cxn modelId="{C8D1E856-3C82-4AB0-BAB4-737742C03CC5}" type="presOf" srcId="{20D73239-BE1B-4B14-BC6B-2A2D38BA7E1D}" destId="{7422DE73-2E1F-4F62-AFC3-3E57238074EB}" srcOrd="0" destOrd="0" presId="urn:microsoft.com/office/officeart/2005/8/layout/cycle5"/>
    <dgm:cxn modelId="{49E81C58-F8EB-4214-B610-D2F474836564}" type="presOf" srcId="{29BCAD39-9010-40B5-9276-32FEF06DFB02}" destId="{13D64484-80B9-4261-AD25-1D7A91E004C4}" srcOrd="0" destOrd="0" presId="urn:microsoft.com/office/officeart/2005/8/layout/cycle5"/>
    <dgm:cxn modelId="{B51A2885-1A56-4247-BC6E-A4F5F47AE0A2}" srcId="{A1680B62-956B-4A28-AABF-A2442E272B41}" destId="{29BCAD39-9010-40B5-9276-32FEF06DFB02}" srcOrd="3" destOrd="0" parTransId="{5AB2F257-4948-4E21-9F1D-26CB08C833F8}" sibTransId="{D769134E-579E-4168-A79A-5B89D311E0CC}"/>
    <dgm:cxn modelId="{89731EC1-C003-4AD1-B72D-611055753E33}" srcId="{A1680B62-956B-4A28-AABF-A2442E272B41}" destId="{24ED905A-6136-4145-A378-A247BB31F904}" srcOrd="0" destOrd="0" parTransId="{8BDEF490-2599-4026-BDCE-DCE8597EFB64}" sibTransId="{20D73239-BE1B-4B14-BC6B-2A2D38BA7E1D}"/>
    <dgm:cxn modelId="{61E328D5-1B7D-4587-BB85-6282D5E6CFFD}" type="presOf" srcId="{A1680B62-956B-4A28-AABF-A2442E272B41}" destId="{D29A80BD-42EE-44BF-A72B-2ACDB2485A63}" srcOrd="0" destOrd="0" presId="urn:microsoft.com/office/officeart/2005/8/layout/cycle5"/>
    <dgm:cxn modelId="{0F3A6ADA-7DCD-478F-90ED-A6D89F9F6084}" type="presOf" srcId="{C3D24FFC-D76D-4EDC-B069-1D61A8F08067}" destId="{5BA868CE-6BFC-41AE-8A16-3630D8CEA2DC}" srcOrd="0" destOrd="0" presId="urn:microsoft.com/office/officeart/2005/8/layout/cycle5"/>
    <dgm:cxn modelId="{C13841E0-E05F-4107-AFBD-64F189D72BED}" type="presOf" srcId="{2DECDA87-41A4-4AA4-B4DC-C5D8C2D9F31E}" destId="{F584BE51-FF16-4B83-9A2A-C948185226B0}" srcOrd="0" destOrd="0" presId="urn:microsoft.com/office/officeart/2005/8/layout/cycle5"/>
    <dgm:cxn modelId="{1A8EE0EC-DB97-4789-870F-7698B8FED87E}" type="presOf" srcId="{003099BD-CF58-4B1D-B322-212689FFD78E}" destId="{4AB6FA11-3B70-4CE9-B1D1-EEEAE234BBB1}" srcOrd="0" destOrd="0" presId="urn:microsoft.com/office/officeart/2005/8/layout/cycle5"/>
    <dgm:cxn modelId="{A43F8D2E-10E7-4FB5-B0D9-0A945DC784AE}" type="presParOf" srcId="{D29A80BD-42EE-44BF-A72B-2ACDB2485A63}" destId="{04FE1B38-2E28-4126-97E1-7D0752817709}" srcOrd="0" destOrd="0" presId="urn:microsoft.com/office/officeart/2005/8/layout/cycle5"/>
    <dgm:cxn modelId="{471D1E8C-98B9-4FE9-9ECC-289D73E97635}" type="presParOf" srcId="{D29A80BD-42EE-44BF-A72B-2ACDB2485A63}" destId="{66BF881A-B6DC-4032-A3AB-008E3D0CD324}" srcOrd="1" destOrd="0" presId="urn:microsoft.com/office/officeart/2005/8/layout/cycle5"/>
    <dgm:cxn modelId="{B78EF31B-9861-42C3-8554-1088DC036BE1}" type="presParOf" srcId="{D29A80BD-42EE-44BF-A72B-2ACDB2485A63}" destId="{7422DE73-2E1F-4F62-AFC3-3E57238074EB}" srcOrd="2" destOrd="0" presId="urn:microsoft.com/office/officeart/2005/8/layout/cycle5"/>
    <dgm:cxn modelId="{60902D0D-AD6B-4C15-808C-C2F6C511E2F7}" type="presParOf" srcId="{D29A80BD-42EE-44BF-A72B-2ACDB2485A63}" destId="{098F5837-6F92-4E23-B863-CA2945DEF62C}" srcOrd="3" destOrd="0" presId="urn:microsoft.com/office/officeart/2005/8/layout/cycle5"/>
    <dgm:cxn modelId="{3BF58BEF-D214-4DD1-B7FF-832FCCD82FEE}" type="presParOf" srcId="{D29A80BD-42EE-44BF-A72B-2ACDB2485A63}" destId="{EFF55AFE-D4FD-4F01-B3CE-B515397C10DB}" srcOrd="4" destOrd="0" presId="urn:microsoft.com/office/officeart/2005/8/layout/cycle5"/>
    <dgm:cxn modelId="{D4C02A39-E9B9-4201-8281-86E41CBB7DDB}" type="presParOf" srcId="{D29A80BD-42EE-44BF-A72B-2ACDB2485A63}" destId="{5BA868CE-6BFC-41AE-8A16-3630D8CEA2DC}" srcOrd="5" destOrd="0" presId="urn:microsoft.com/office/officeart/2005/8/layout/cycle5"/>
    <dgm:cxn modelId="{308652EE-5994-41AF-B75A-15B7C264EB80}" type="presParOf" srcId="{D29A80BD-42EE-44BF-A72B-2ACDB2485A63}" destId="{2E4DDF2B-AD5E-4220-AD93-B6A8A5807358}" srcOrd="6" destOrd="0" presId="urn:microsoft.com/office/officeart/2005/8/layout/cycle5"/>
    <dgm:cxn modelId="{01AC16AC-E731-45C5-8B39-7BF4E20BF3E0}" type="presParOf" srcId="{D29A80BD-42EE-44BF-A72B-2ACDB2485A63}" destId="{86ACBF16-51F0-47E8-9D24-BDF296F8A5A4}" srcOrd="7" destOrd="0" presId="urn:microsoft.com/office/officeart/2005/8/layout/cycle5"/>
    <dgm:cxn modelId="{A231F7D6-C2A6-4212-8A67-B29B1D6D5920}" type="presParOf" srcId="{D29A80BD-42EE-44BF-A72B-2ACDB2485A63}" destId="{F584BE51-FF16-4B83-9A2A-C948185226B0}" srcOrd="8" destOrd="0" presId="urn:microsoft.com/office/officeart/2005/8/layout/cycle5"/>
    <dgm:cxn modelId="{643FC39C-5C38-444D-B0E2-CDDC5732F1C8}" type="presParOf" srcId="{D29A80BD-42EE-44BF-A72B-2ACDB2485A63}" destId="{13D64484-80B9-4261-AD25-1D7A91E004C4}" srcOrd="9" destOrd="0" presId="urn:microsoft.com/office/officeart/2005/8/layout/cycle5"/>
    <dgm:cxn modelId="{ACACF2D5-E5BD-4E6C-A7A3-B261A5C12B38}" type="presParOf" srcId="{D29A80BD-42EE-44BF-A72B-2ACDB2485A63}" destId="{BAEA88D5-7FF0-49EA-829E-8AB39590C039}" srcOrd="10" destOrd="0" presId="urn:microsoft.com/office/officeart/2005/8/layout/cycle5"/>
    <dgm:cxn modelId="{44D77DF8-0DD3-465E-84EB-A58466BFD0B2}" type="presParOf" srcId="{D29A80BD-42EE-44BF-A72B-2ACDB2485A63}" destId="{9E7BD7D9-0E37-4425-B1FD-4BB551F84732}" srcOrd="11" destOrd="0" presId="urn:microsoft.com/office/officeart/2005/8/layout/cycle5"/>
    <dgm:cxn modelId="{9AA39B82-2C8B-4E03-AB45-3338C5B7EF20}" type="presParOf" srcId="{D29A80BD-42EE-44BF-A72B-2ACDB2485A63}" destId="{BB0EDE39-0455-4CAA-9ED4-0C1D03A53D11}" srcOrd="12" destOrd="0" presId="urn:microsoft.com/office/officeart/2005/8/layout/cycle5"/>
    <dgm:cxn modelId="{DF61F2B5-B263-43E7-AFFD-8C62A3CD4D43}" type="presParOf" srcId="{D29A80BD-42EE-44BF-A72B-2ACDB2485A63}" destId="{4E4E2D49-DFE7-4EEA-B395-0085806B4C3F}" srcOrd="13" destOrd="0" presId="urn:microsoft.com/office/officeart/2005/8/layout/cycle5"/>
    <dgm:cxn modelId="{8EBAC028-3237-45BB-9E42-58C77A559D93}" type="presParOf" srcId="{D29A80BD-42EE-44BF-A72B-2ACDB2485A63}" destId="{4AB6FA11-3B70-4CE9-B1D1-EEEAE234BBB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E1B38-2E28-4126-97E1-7D0752817709}">
      <dsp:nvSpPr>
        <dsp:cNvPr id="0" name=""/>
        <dsp:cNvSpPr/>
      </dsp:nvSpPr>
      <dsp:spPr>
        <a:xfrm>
          <a:off x="866928" y="-181909"/>
          <a:ext cx="2019298" cy="11660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Softmax: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  <m:sub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 lang="en-US" sz="1050" b="0" i="1" kern="1200" smtClean="0">
                    <a:latin typeface="Cambria Math" panose="02040503050406030204" pitchFamily="18" charset="0"/>
                  </a:rPr>
                  <m:t> = </m:t>
                </m:r>
                <m:f>
                  <m:fPr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func>
                      <m:funcPr>
                        <m:ctrlPr>
                          <a:rPr lang="en-US" sz="1050" b="0" i="1" kern="120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50" b="0" i="0" kern="120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05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05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1050" b="0" i="1" kern="12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</m:num>
                  <m:den>
                    <m:nary>
                      <m:naryPr>
                        <m:chr m:val="∑"/>
                        <m:ctrlPr>
                          <a:rPr lang="en-US" sz="1050" b="0" i="1" kern="120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05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050" b="0" i="1" kern="120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050" b="0" i="1" kern="1200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050" b="0" i="0" kern="120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050" b="0" i="1" kern="1200" smtClean="0">
                            <a:latin typeface="Cambria Math" panose="02040503050406030204" pitchFamily="18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sz="105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kern="120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05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105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den>
                </m:f>
              </m:oMath>
            </m:oMathPara>
          </a14:m>
          <a:endParaRPr lang="en-US" sz="1050" kern="1200" dirty="0"/>
        </a:p>
      </dsp:txBody>
      <dsp:txXfrm>
        <a:off x="923852" y="-124985"/>
        <a:ext cx="1905450" cy="1052247"/>
      </dsp:txXfrm>
    </dsp:sp>
    <dsp:sp modelId="{7422DE73-2E1F-4F62-AFC3-3E57238074EB}">
      <dsp:nvSpPr>
        <dsp:cNvPr id="0" name=""/>
        <dsp:cNvSpPr/>
      </dsp:nvSpPr>
      <dsp:spPr>
        <a:xfrm>
          <a:off x="304759" y="-48910"/>
          <a:ext cx="2644646" cy="2644646"/>
        </a:xfrm>
        <a:custGeom>
          <a:avLst/>
          <a:gdLst/>
          <a:ahLst/>
          <a:cxnLst/>
          <a:rect l="0" t="0" r="0" b="0"/>
          <a:pathLst>
            <a:path>
              <a:moveTo>
                <a:pt x="2597143" y="971078"/>
              </a:moveTo>
              <a:arcTo wR="1322323" hR="1322323" stAng="20675748" swAng="4294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F5837-6F92-4E23-B863-CA2945DEF62C}">
      <dsp:nvSpPr>
        <dsp:cNvPr id="0" name=""/>
        <dsp:cNvSpPr/>
      </dsp:nvSpPr>
      <dsp:spPr>
        <a:xfrm>
          <a:off x="2303349" y="1138226"/>
          <a:ext cx="1573480" cy="10151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Calculate: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𝑠</m:t>
                    </m:r>
                  </m:e>
                  <m:sub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050" b="0" i="1" kern="1200" smtClean="0">
                    <a:latin typeface="Cambria Math" panose="02040503050406030204" pitchFamily="18" charset="0"/>
                  </a:rPr>
                  <m:t>=</m:t>
                </m:r>
                <m:nary>
                  <m:naryPr>
                    <m:chr m:val="∑"/>
                    <m:supHide m:val="on"/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7"/>
                      </m:rPr>
                      <a:rPr lang="en-US" sz="1050" b="0" i="1" kern="1200" smtClean="0">
                        <a:latin typeface="Cambria Math" panose="02040503050406030204" pitchFamily="18" charset="0"/>
                      </a:rPr>
                      <m:t>𝑖</m:t>
                    </m:r>
                  </m:sub>
                  <m:sup/>
                  <m:e>
                    <m:sSub>
                      <m:sSubPr>
                        <m:ctrlPr>
                          <a:rPr lang="en-US" sz="105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kern="120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kern="120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05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5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5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d>
                          <m:dPr>
                            <m:ctrlPr>
                              <a:rPr lang="en-US" sz="105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0" i="1" kern="12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en-US" sz="1050" b="0" i="1" kern="12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e>
                </m:nary>
              </m:oMath>
            </m:oMathPara>
          </a14:m>
          <a:endParaRPr lang="en-US" sz="1050" kern="1200" dirty="0"/>
        </a:p>
      </dsp:txBody>
      <dsp:txXfrm>
        <a:off x="2352905" y="1187782"/>
        <a:ext cx="1474368" cy="916039"/>
      </dsp:txXfrm>
    </dsp:sp>
    <dsp:sp modelId="{5BA868CE-6BFC-41AE-8A16-3630D8CEA2DC}">
      <dsp:nvSpPr>
        <dsp:cNvPr id="0" name=""/>
        <dsp:cNvSpPr/>
      </dsp:nvSpPr>
      <dsp:spPr>
        <a:xfrm>
          <a:off x="369393" y="833705"/>
          <a:ext cx="2644646" cy="2644646"/>
        </a:xfrm>
        <a:custGeom>
          <a:avLst/>
          <a:gdLst/>
          <a:ahLst/>
          <a:cxnLst/>
          <a:rect l="0" t="0" r="0" b="0"/>
          <a:pathLst>
            <a:path>
              <a:moveTo>
                <a:pt x="2644424" y="1346523"/>
              </a:moveTo>
              <a:arcTo wR="1322323" hR="1322323" stAng="21662919" swAng="20958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DDF2B-AD5E-4220-AD93-B6A8A5807358}">
      <dsp:nvSpPr>
        <dsp:cNvPr id="0" name=""/>
        <dsp:cNvSpPr/>
      </dsp:nvSpPr>
      <dsp:spPr>
        <a:xfrm>
          <a:off x="1882267" y="2287481"/>
          <a:ext cx="1390699" cy="974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Squash: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𝑣</m:t>
                    </m:r>
                  </m:e>
                  <m:sub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050" b="0" i="1" kern="1200" smtClean="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05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105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05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 kern="12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050" i="1" kern="12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i="1" kern="1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lang="en-US" sz="1050" i="1" kern="1200"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105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05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 kern="12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050" i="1" kern="120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i="1" kern="1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f>
                  <m:fPr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05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 kern="12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050" i="1" kern="1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num>
                  <m:den>
                    <m:d>
                      <m:dPr>
                        <m:begChr m:val="‖"/>
                        <m:endChr m:val="‖"/>
                        <m:ctrlPr>
                          <a:rPr lang="en-US" sz="105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 kern="12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50" i="1" kern="12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den>
                </m:f>
              </m:oMath>
            </m:oMathPara>
          </a14:m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1929859" y="2335073"/>
        <a:ext cx="1295515" cy="879749"/>
      </dsp:txXfrm>
    </dsp:sp>
    <dsp:sp modelId="{F584BE51-FF16-4B83-9A2A-C948185226B0}">
      <dsp:nvSpPr>
        <dsp:cNvPr id="0" name=""/>
        <dsp:cNvSpPr/>
      </dsp:nvSpPr>
      <dsp:spPr>
        <a:xfrm>
          <a:off x="375523" y="355482"/>
          <a:ext cx="2644646" cy="2644646"/>
        </a:xfrm>
        <a:custGeom>
          <a:avLst/>
          <a:gdLst/>
          <a:ahLst/>
          <a:cxnLst/>
          <a:rect l="0" t="0" r="0" b="0"/>
          <a:pathLst>
            <a:path>
              <a:moveTo>
                <a:pt x="1403645" y="2642143"/>
              </a:moveTo>
              <a:arcTo wR="1322323" hR="1322323" stAng="5188446" swAng="81717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64484-80B9-4261-AD25-1D7A91E004C4}">
      <dsp:nvSpPr>
        <dsp:cNvPr id="0" name=""/>
        <dsp:cNvSpPr/>
      </dsp:nvSpPr>
      <dsp:spPr>
        <a:xfrm>
          <a:off x="205865" y="2247833"/>
          <a:ext cx="1329731" cy="709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Dot </a:t>
          </a:r>
          <a:r>
            <a:rPr lang="en-US" sz="1050" kern="1200" dirty="0"/>
            <a:t>Product</a:t>
          </a:r>
          <a:r>
            <a:rPr lang="en-US" sz="900" kern="1200" dirty="0"/>
            <a:t>: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9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acc>
                      <m:accPr>
                        <m:chr m:val="̂"/>
                        <m:ctrlPr>
                          <a:rPr lang="en-US" sz="9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9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e>
                  <m:sub>
                    <m:r>
                      <a:rPr lang="en-US" sz="900" b="0" i="1" kern="12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900" b="0" i="1" kern="12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900" b="0" i="1" kern="1200" smtClean="0"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 lang="en-US" sz="900" b="0" i="1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US" sz="9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∙</m:t>
                </m:r>
                <m:sSub>
                  <m:sSubPr>
                    <m:ctrlPr>
                      <a:rPr lang="en-US" sz="9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9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e>
                  <m:sub>
                    <m:r>
                      <a:rPr lang="en-US" sz="9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9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|"/>
                    <m:endChr m:val="|"/>
                    <m:ctrlPr>
                      <a:rPr lang="en-US" sz="9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acc>
                      <m:accPr>
                        <m:chr m:val="̂"/>
                        <m:ctrlPr>
                          <a:rPr lang="en-US" sz="9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9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900" b="0" i="1" kern="12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e>
                </m:d>
                <m:r>
                  <a:rPr lang="en-US" sz="900" b="0" i="1" kern="1200" smtClean="0">
                    <a:latin typeface="Cambria Math" panose="02040503050406030204" pitchFamily="18" charset="0"/>
                  </a:rPr>
                  <m:t>|</m:t>
                </m:r>
                <m:sSub>
                  <m:sSubPr>
                    <m:ctrlPr>
                      <a:rPr lang="en-US" sz="9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900" b="0" i="1" kern="1200" smtClean="0">
                        <a:latin typeface="Cambria Math" panose="02040503050406030204" pitchFamily="18" charset="0"/>
                      </a:rPr>
                      <m:t>𝑣</m:t>
                    </m:r>
                  </m:e>
                  <m:sub>
                    <m:r>
                      <a:rPr lang="en-US" sz="90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900" b="0" i="1" kern="1200" smtClean="0">
                    <a:latin typeface="Cambria Math" panose="02040503050406030204" pitchFamily="18" charset="0"/>
                  </a:rPr>
                  <m:t>|</m:t>
                </m:r>
                <m:r>
                  <a:rPr lang="en-US" sz="900" b="0" i="1" kern="1200" smtClean="0">
                    <a:latin typeface="Cambria Math" panose="02040503050406030204" pitchFamily="18" charset="0"/>
                  </a:rPr>
                  <m:t>𝑐𝑜𝑠</m:t>
                </m:r>
                <m:r>
                  <a:rPr lang="en-US" sz="900" b="0" i="1" kern="1200" smtClean="0">
                    <a:latin typeface="Cambria Math" panose="02040503050406030204" pitchFamily="18" charset="0"/>
                  </a:rPr>
                  <m:t>𝜃</m:t>
                </m:r>
              </m:oMath>
            </m:oMathPara>
          </a14:m>
          <a:endParaRPr lang="en-US" sz="900" kern="1200" dirty="0"/>
        </a:p>
      </dsp:txBody>
      <dsp:txXfrm>
        <a:off x="240509" y="2282477"/>
        <a:ext cx="1260443" cy="640396"/>
      </dsp:txXfrm>
    </dsp:sp>
    <dsp:sp modelId="{9E7BD7D9-0E37-4425-B1FD-4BB551F84732}">
      <dsp:nvSpPr>
        <dsp:cNvPr id="0" name=""/>
        <dsp:cNvSpPr/>
      </dsp:nvSpPr>
      <dsp:spPr>
        <a:xfrm>
          <a:off x="610682" y="614211"/>
          <a:ext cx="2644646" cy="2644646"/>
        </a:xfrm>
        <a:custGeom>
          <a:avLst/>
          <a:gdLst/>
          <a:ahLst/>
          <a:cxnLst/>
          <a:rect l="0" t="0" r="0" b="0"/>
          <a:pathLst>
            <a:path>
              <a:moveTo>
                <a:pt x="22684" y="1566206"/>
              </a:moveTo>
              <a:arcTo wR="1322323" hR="1322323" stAng="10162307" swAng="54040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EDE39-0455-4CAA-9ED4-0C1D03A53D11}">
      <dsp:nvSpPr>
        <dsp:cNvPr id="0" name=""/>
        <dsp:cNvSpPr/>
      </dsp:nvSpPr>
      <dsp:spPr>
        <a:xfrm>
          <a:off x="-187121" y="1081810"/>
          <a:ext cx="1612189" cy="8231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Reinforce: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𝑖𝑗</m:t>
                    </m:r>
                  </m:sub>
                </m:sSub>
                <m:r>
                  <a:rPr lang="en-US" sz="105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𝑖𝑗</m:t>
                    </m:r>
                  </m:sub>
                </m:sSub>
                <m:r>
                  <a:rPr lang="en-US" sz="1050" b="0" i="1" kern="1200" smtClean="0">
                    <a:latin typeface="Cambria Math" panose="02040503050406030204" pitchFamily="18" charset="0"/>
                  </a:rPr>
                  <m:t>+</m:t>
                </m:r>
                <m:sSub>
                  <m:sSubPr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acc>
                      <m:accPr>
                        <m:chr m:val="̂"/>
                        <m:ctrlPr>
                          <a:rPr lang="en-US" sz="105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5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e>
                  <m:sub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 lang="en-US" sz="1050" b="0" i="1" kern="1200" smtClean="0">
                    <a:latin typeface="Cambria Math" panose="02040503050406030204" pitchFamily="18" charset="0"/>
                  </a:rPr>
                  <m:t>∙</m:t>
                </m:r>
                <m:sSub>
                  <m:sSubPr>
                    <m:ctrlPr>
                      <a:rPr lang="en-US" sz="105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𝑣</m:t>
                    </m:r>
                  </m:e>
                  <m:sub>
                    <m:r>
                      <a:rPr lang="en-US" sz="105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</m:oMath>
            </m:oMathPara>
          </a14:m>
          <a:endParaRPr lang="en-US" sz="1050" kern="1200" dirty="0"/>
        </a:p>
      </dsp:txBody>
      <dsp:txXfrm>
        <a:off x="-146936" y="1121995"/>
        <a:ext cx="1531819" cy="742819"/>
      </dsp:txXfrm>
    </dsp:sp>
    <dsp:sp modelId="{4AB6FA11-3B70-4CE9-B1D1-EEEAE234BBB1}">
      <dsp:nvSpPr>
        <dsp:cNvPr id="0" name=""/>
        <dsp:cNvSpPr/>
      </dsp:nvSpPr>
      <dsp:spPr>
        <a:xfrm>
          <a:off x="696359" y="196851"/>
          <a:ext cx="2644646" cy="2644646"/>
        </a:xfrm>
        <a:custGeom>
          <a:avLst/>
          <a:gdLst/>
          <a:ahLst/>
          <a:cxnLst/>
          <a:rect l="0" t="0" r="0" b="0"/>
          <a:pathLst>
            <a:path>
              <a:moveTo>
                <a:pt x="90610" y="841259"/>
              </a:moveTo>
              <a:arcTo wR="1322323" hR="1322323" stAng="12080031" swAng="36425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E4584-52B0-4AC8-8529-507C635BB158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36C24-B68E-48CD-9B61-793C9B963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11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72" cy="46577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436" y="0"/>
            <a:ext cx="3038372" cy="46577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FA572981-2A84-DB45-9F93-E2FB5057B3FC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75" y="1162050"/>
            <a:ext cx="4184650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50" tIns="45825" rIns="91650" bIns="458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337"/>
            <a:ext cx="5608320" cy="3661014"/>
          </a:xfrm>
          <a:prstGeom prst="rect">
            <a:avLst/>
          </a:prstGeom>
        </p:spPr>
        <p:txBody>
          <a:bodyPr vert="horz" lIns="91650" tIns="45825" rIns="91650" bIns="458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27"/>
            <a:ext cx="3038372" cy="465773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436" y="8830627"/>
            <a:ext cx="3038372" cy="465773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7698BB17-5DC3-FA49-87DE-95D358C28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sure I like the title, in particular the use of the term “survey” and “architecture”.  There are only 3 seminal papers on capsule networks so</a:t>
            </a:r>
            <a:r>
              <a:rPr lang="en-US" baseline="0" dirty="0"/>
              <a:t> far, to the best of my knowledge, so it’s hardly a survey.  Also, “architecture” refers to only one part of capsule networks.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SAND2018-8239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85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01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0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https://www.kdnuggets.com/2016/11/intuitive-explanation-convolutional-neural-networks.html/3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1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0" dirty="0"/>
              <a:t> presented “Tracking Cyber Adversaries with Adaptive Indicators of Compromise” at Computational Science Computational Intelligence in December of 2017 in Las Vegas.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/>
              <a:t>After my talk, Gerald Penn from the Computer Science Department at the University of Toronto came up and told me he enjoyed me talk.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/>
              <a:t>He told me that Geoffrey Hinton works in the same department as he does and that he’d come out with a new type of network called a capsule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5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 group of cats is called a Clowder.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 capsule</a:t>
            </a:r>
            <a:r>
              <a:rPr lang="en-US" baseline="0" dirty="0"/>
              <a:t> is a group of neurons.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/>
              <a:t>The output is a vector, not a scalar, which contains spatial information, i.e., pose.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6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Vector:</a:t>
            </a:r>
            <a:r>
              <a:rPr lang="en-US" baseline="0" dirty="0"/>
              <a:t> t</a:t>
            </a:r>
            <a:r>
              <a:rPr lang="en-US" dirty="0"/>
              <a:t>he length of the line shows its magnitude and the arrowhead points in the direction.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Also “Matrix Capsules with EM Routing” paper: 4x4 + 1 neurons – pose +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64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capnet</a:t>
            </a:r>
            <a:r>
              <a:rPr lang="en-US" dirty="0"/>
              <a:t> can</a:t>
            </a:r>
            <a:r>
              <a:rPr lang="en-US" baseline="0" dirty="0"/>
              <a:t> correctly identify objects irrespective of view angle.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/>
              <a:t>That is, how it represents objects, like the brain, does not depend on view angle.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/>
              <a:t>The network stores a representation of the pose of the object.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aseline="0" dirty="0"/>
              <a:t>Improves error by 45% relative to current approaches.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baseline="0" dirty="0" err="1"/>
              <a:t>Geron</a:t>
            </a:r>
            <a:r>
              <a:rPr lang="en-US" baseline="0" dirty="0"/>
              <a:t> indicated that it did better with overlapping digits in MNIST than current approaches.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0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Hinton originally published his capsule idea in 2011</a:t>
            </a:r>
            <a:r>
              <a:rPr lang="en-US" baseline="0" dirty="0"/>
              <a:t> in Transforming Auto-Encoders.  (Steve Jobs died in 2011.)</a:t>
            </a:r>
            <a:endParaRPr lang="en-US" dirty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Dynamic</a:t>
            </a:r>
            <a:r>
              <a:rPr lang="en-US" baseline="0" dirty="0"/>
              <a:t> Routing between Capsules in 2017 describes an algorithm for training a </a:t>
            </a:r>
            <a:r>
              <a:rPr lang="en-US" baseline="0" dirty="0" err="1"/>
              <a:t>capnet</a:t>
            </a:r>
            <a:r>
              <a:rPr lang="en-US" baseline="0" dirty="0"/>
              <a:t>.  (We had a humdinger of a hurricane season in 2017.  This is a picture of the devastation in Puerto Rico caused by Hurricane Maria.)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In the neuron case, weights are learned during backpropagation.</a:t>
            </a:r>
            <a:r>
              <a:rPr lang="en-US" baseline="0" dirty="0"/>
              <a:t>  I</a:t>
            </a:r>
            <a:r>
              <a:rPr lang="en-US" dirty="0"/>
              <a:t>n the case of the capsule, they are determined using “dynamic routing”, which is a novel way to determine where each capsule’s output goes.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They created an iterative routing-by-agreement mechanism: A lower-level capsule prefers to send its output to higher level capsules whose activity vectors have a big scalar product with the prediction coming from the lower-level capsule.</a:t>
            </a:r>
          </a:p>
          <a:p>
            <a:pPr marL="174708" marR="0" lvl="0" indent="-17470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Also “Matrix Capsules with EM Routing” paper: 4x4 + 1 neurons – pose + activation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93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https://stats.stackexchange.com/questions/235032/any-use-of-non-rectangular-shaped-kernels-in-convolutional-neural-networks-espe</a:t>
            </a:r>
          </a:p>
          <a:p>
            <a:r>
              <a:rPr lang="en-US" dirty="0"/>
              <a:t>https://www.kdnuggets.com/2016/11/intuitive-explanation-convolutional-neural-networks.html/3</a:t>
            </a:r>
          </a:p>
          <a:p>
            <a:r>
              <a:rPr lang="en-US" dirty="0"/>
              <a:t>https://datascience.stackexchange.com/questions/5706/what-is-the-dying-relu-problem-in-neural-networks</a:t>
            </a:r>
          </a:p>
          <a:p>
            <a:r>
              <a:rPr lang="en-US" dirty="0"/>
              <a:t>http://cs231n.github.io/convolutional-networks/</a:t>
            </a:r>
          </a:p>
          <a:p>
            <a:r>
              <a:rPr lang="en-US" dirty="0"/>
              <a:t>http://pubs.sciepub.com/ajme/2/7/9/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5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https://stats.stackexchange.com/questions/235032/any-use-of-non-rectangular-shaped-kernels-in-convolutional-neural-networks-espe</a:t>
            </a:r>
          </a:p>
          <a:p>
            <a:r>
              <a:rPr lang="en-US" dirty="0"/>
              <a:t>https://www.kdnuggets.com/2016/11/intuitive-explanation-convolutional-neural-networks.html/3</a:t>
            </a:r>
          </a:p>
          <a:p>
            <a:r>
              <a:rPr lang="en-US" dirty="0"/>
              <a:t>https://datascience.stackexchange.com/questions/5706/what-is-the-dying-relu-problem-in-neural-networks</a:t>
            </a:r>
          </a:p>
          <a:p>
            <a:r>
              <a:rPr lang="en-US" dirty="0"/>
              <a:t>http://cs231n.github.io/convolutional-networks/</a:t>
            </a:r>
          </a:p>
          <a:p>
            <a:r>
              <a:rPr lang="en-US" dirty="0"/>
              <a:t>http://pubs.sciepub.com/ajme/2/7/9/</a:t>
            </a:r>
          </a:p>
          <a:p>
            <a:r>
              <a:rPr lang="en-US" dirty="0"/>
              <a:t>https://openreview.net/pdf?id=HJWLfGWRb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04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E75B5"/>
                </a:solidFill>
                <a:latin typeface="Calibri" charset="0"/>
              </a:rPr>
              <a:t>http://xviewdataset.org/#dataset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charset="0"/>
              </a:rPr>
              <a:t>https://medium.com/@dariusl/object-detection-baselines-in-overhead-imagery-with-diux-xview-c39b1852f24f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8BB17-5DC3-FA49-87DE-95D358C281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9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FA47C-2E7B-43B0-BB18-DD5774AD5073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E3ED1-12E9-4557-B548-E824D48E80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750" y="1269139"/>
            <a:ext cx="9136250" cy="2208954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750" y="5943600"/>
            <a:ext cx="9136250" cy="815421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4858" y="1141444"/>
            <a:ext cx="3969142" cy="454491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14600" y="6352401"/>
            <a:ext cx="5943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i="1" kern="1200" dirty="0"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Sandia National Laboratories is a </a:t>
            </a:r>
            <a:r>
              <a:rPr lang="en-US" sz="600" i="1" kern="1200" dirty="0" err="1"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multimission</a:t>
            </a:r>
            <a:r>
              <a:rPr lang="en-US" sz="600" i="1" kern="1200" dirty="0"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</a:p>
        </p:txBody>
      </p:sp>
      <p:pic>
        <p:nvPicPr>
          <p:cNvPr id="14" name="Picture 13" descr="NNSAlogo_Black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025" y="6367075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2" descr="NNSAlogo_Black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81366" y="6352784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 userDrawn="1"/>
        </p:nvSpPr>
        <p:spPr>
          <a:xfrm>
            <a:off x="1981200" y="228600"/>
            <a:ext cx="716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MLDL</a:t>
            </a:r>
            <a:endParaRPr lang="en-US" sz="3200" b="1" dirty="0"/>
          </a:p>
          <a:p>
            <a:pPr algn="ctr"/>
            <a:r>
              <a:rPr lang="en-US" sz="3600" dirty="0"/>
              <a:t>Machine Learning and Deep Learning </a:t>
            </a:r>
          </a:p>
          <a:p>
            <a:pPr algn="ctr"/>
            <a:r>
              <a:rPr lang="en-US" sz="3600" dirty="0"/>
              <a:t>Conference 2018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t="17778" r="31112" b="24444"/>
          <a:stretch/>
        </p:blipFill>
        <p:spPr>
          <a:xfrm>
            <a:off x="0" y="0"/>
            <a:ext cx="1857392" cy="21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75-20DB-AA44-904B-17AE0702F3C7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4941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75-20DB-AA44-904B-17AE0702F3C7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0841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727424"/>
            <a:ext cx="9144000" cy="130576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16217" y="6528028"/>
            <a:ext cx="9136250" cy="220198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9144000" cy="106770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3" y="126536"/>
            <a:ext cx="9147877" cy="81372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37" y="100672"/>
            <a:ext cx="7579963" cy="8822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73D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268637" y="1152740"/>
            <a:ext cx="8690029" cy="5340634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 b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90000"/>
              </a:lnSpc>
              <a:defRPr sz="18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80000"/>
              </a:lnSpc>
              <a:defRPr sz="16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80000"/>
              </a:lnSpc>
              <a:defRPr sz="14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80000"/>
              </a:lnSpc>
              <a:defRPr sz="12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6217" y="6549872"/>
            <a:ext cx="9136250" cy="198353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5066" y="6493405"/>
            <a:ext cx="2133600" cy="36459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0073D4"/>
                </a:solidFill>
              </a:defRPr>
            </a:lvl1pPr>
          </a:lstStyle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40267" y="6493404"/>
            <a:ext cx="1769533" cy="364596"/>
          </a:xfrm>
          <a:prstGeom prst="rect">
            <a:avLst/>
          </a:prstGeom>
          <a:ln/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rgbClr val="0073D4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fld id="{9FE7283C-DB1C-0C40-9A35-8CE000AFB611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8229600" y="148974"/>
            <a:ext cx="838200" cy="765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t="17778" r="31112" b="24444"/>
          <a:stretch/>
        </p:blipFill>
        <p:spPr>
          <a:xfrm>
            <a:off x="8305800" y="130970"/>
            <a:ext cx="689385" cy="7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8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3878" y="1066800"/>
            <a:ext cx="9144000" cy="5791200"/>
          </a:xfrm>
          <a:prstGeom prst="rect">
            <a:avLst/>
          </a:prstGeom>
          <a:solidFill>
            <a:schemeClr val="tx2">
              <a:lumMod val="60000"/>
              <a:lumOff val="40000"/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727424"/>
            <a:ext cx="9144000" cy="13057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16217" y="6528028"/>
            <a:ext cx="9136250" cy="220198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9144000" cy="1067705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-2" y="126536"/>
            <a:ext cx="9147876" cy="81372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637" y="100672"/>
            <a:ext cx="7579963" cy="8822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73D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9" r="70791"/>
          <a:stretch/>
        </p:blipFill>
        <p:spPr>
          <a:xfrm>
            <a:off x="7949169" y="36957"/>
            <a:ext cx="1009497" cy="99288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</p:pic>
      <p:sp>
        <p:nvSpPr>
          <p:cNvPr id="13" name="Rectangle 12"/>
          <p:cNvSpPr/>
          <p:nvPr userDrawn="1"/>
        </p:nvSpPr>
        <p:spPr>
          <a:xfrm>
            <a:off x="16217" y="6549872"/>
            <a:ext cx="9136250" cy="198353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5066" y="6493405"/>
            <a:ext cx="2133600" cy="36459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0073D4"/>
                </a:solidFill>
              </a:defRPr>
            </a:lvl1pPr>
          </a:lstStyle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40267" y="6493404"/>
            <a:ext cx="1769533" cy="364596"/>
          </a:xfrm>
          <a:prstGeom prst="rect">
            <a:avLst/>
          </a:prstGeom>
          <a:ln/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rgbClr val="0073D4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fld id="{E09E03D4-B16F-AA4A-B27E-BBE4591C7D74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49193" y="6493405"/>
            <a:ext cx="2895600" cy="364595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000" i="1">
                <a:solidFill>
                  <a:srgbClr val="0073D4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Official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88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78" y="0"/>
            <a:ext cx="9144000" cy="106770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878" y="1064378"/>
            <a:ext cx="9144000" cy="5793622"/>
          </a:xfrm>
          <a:prstGeom prst="rect">
            <a:avLst/>
          </a:prstGeom>
          <a:solidFill>
            <a:schemeClr val="tx2">
              <a:lumMod val="60000"/>
              <a:lumOff val="40000"/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727424"/>
            <a:ext cx="9144000" cy="13057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6217" y="6549872"/>
            <a:ext cx="9136250" cy="198353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5066" y="6493405"/>
            <a:ext cx="2133600" cy="36459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0073D4"/>
                </a:solidFill>
              </a:defRPr>
            </a:lvl1pPr>
          </a:lstStyle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-3878" y="0"/>
            <a:ext cx="9144000" cy="106437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9" r="70791"/>
          <a:stretch/>
        </p:blipFill>
        <p:spPr>
          <a:xfrm>
            <a:off x="7949169" y="36957"/>
            <a:ext cx="1009497" cy="99288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</p:pic>
      <p:sp>
        <p:nvSpPr>
          <p:cNvPr id="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40267" y="6493404"/>
            <a:ext cx="1769533" cy="364596"/>
          </a:xfrm>
          <a:prstGeom prst="rect">
            <a:avLst/>
          </a:prstGeom>
          <a:ln/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rgbClr val="0073D4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fld id="{E94BE5AE-A56F-EF40-9CF7-0F7036EF8883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49193" y="6493405"/>
            <a:ext cx="2895600" cy="364595"/>
          </a:xfrm>
          <a:prstGeom prst="rect">
            <a:avLst/>
          </a:prstGeom>
          <a:ln/>
        </p:spPr>
        <p:txBody>
          <a:bodyPr anchor="ctr"/>
          <a:lstStyle>
            <a:lvl1pPr algn="ctr">
              <a:defRPr sz="1000" i="1">
                <a:solidFill>
                  <a:srgbClr val="0073D4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Official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8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283C-DB1C-0C40-9A35-8CE000AFB611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6217" y="6528028"/>
            <a:ext cx="9136250" cy="220198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3" y="126536"/>
            <a:ext cx="9147877" cy="81372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6217" y="6549872"/>
            <a:ext cx="9136250" cy="198353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" name="Rectangle 11"/>
          <p:cNvSpPr/>
          <p:nvPr userDrawn="1"/>
        </p:nvSpPr>
        <p:spPr>
          <a:xfrm>
            <a:off x="8229600" y="148974"/>
            <a:ext cx="838200" cy="765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t="17778" r="31112" b="24444"/>
          <a:stretch/>
        </p:blipFill>
        <p:spPr>
          <a:xfrm>
            <a:off x="8305800" y="130970"/>
            <a:ext cx="689385" cy="7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75-20DB-AA44-904B-17AE0702F3C7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629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75-20DB-AA44-904B-17AE0702F3C7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9164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75-20DB-AA44-904B-17AE0702F3C7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4766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E03D4-B16F-AA4A-B27E-BBE4591C7D74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3878" y="1066800"/>
            <a:ext cx="9144000" cy="5791200"/>
          </a:xfrm>
          <a:prstGeom prst="rect">
            <a:avLst/>
          </a:prstGeom>
          <a:solidFill>
            <a:schemeClr val="tx2">
              <a:lumMod val="60000"/>
              <a:lumOff val="40000"/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727424"/>
            <a:ext cx="9144000" cy="13057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6217" y="6528028"/>
            <a:ext cx="9136250" cy="220198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9144000" cy="10677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2" y="126536"/>
            <a:ext cx="9147876" cy="81372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9" r="70791"/>
          <a:stretch/>
        </p:blipFill>
        <p:spPr>
          <a:xfrm>
            <a:off x="7949169" y="36957"/>
            <a:ext cx="1009497" cy="99288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</p:pic>
      <p:sp>
        <p:nvSpPr>
          <p:cNvPr id="12" name="Rectangle 11"/>
          <p:cNvSpPr/>
          <p:nvPr userDrawn="1"/>
        </p:nvSpPr>
        <p:spPr>
          <a:xfrm>
            <a:off x="16217" y="6549872"/>
            <a:ext cx="9136250" cy="198353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6727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E5AE-A56F-EF40-9CF7-0F7036EF8883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78" y="0"/>
            <a:ext cx="9144000" cy="106770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3878" y="1064378"/>
            <a:ext cx="9144000" cy="5793622"/>
          </a:xfrm>
          <a:prstGeom prst="rect">
            <a:avLst/>
          </a:prstGeom>
          <a:solidFill>
            <a:schemeClr val="tx2">
              <a:lumMod val="60000"/>
              <a:lumOff val="40000"/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727424"/>
            <a:ext cx="9144000" cy="13057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6217" y="6549872"/>
            <a:ext cx="9136250" cy="198353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Rectangle 8"/>
          <p:cNvSpPr/>
          <p:nvPr userDrawn="1"/>
        </p:nvSpPr>
        <p:spPr>
          <a:xfrm>
            <a:off x="-3878" y="0"/>
            <a:ext cx="9144000" cy="106437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9" r="70791"/>
          <a:stretch/>
        </p:blipFill>
        <p:spPr>
          <a:xfrm>
            <a:off x="7949169" y="36957"/>
            <a:ext cx="1009497" cy="99288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11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75-20DB-AA44-904B-17AE0702F3C7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3599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375-20DB-AA44-904B-17AE0702F3C7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8456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5F375-20DB-AA44-904B-17AE0702F3C7}" type="datetime8">
              <a:rPr lang="en-US" smtClean="0"/>
              <a:t>2/17/2019 11:23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Official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552A5-1676-4338-8794-F2C241E2F6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6217" y="6549872"/>
            <a:ext cx="9136250" cy="198353"/>
          </a:xfrm>
          <a:prstGeom prst="rect">
            <a:avLst/>
          </a:prstGeom>
          <a:gradFill>
            <a:gsLst>
              <a:gs pos="100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3754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  <p:sldLayoutId id="2147483654" r:id="rId13"/>
    <p:sldLayoutId id="2147483655" r:id="rId14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N8d0E390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762000" y="3124200"/>
            <a:ext cx="7772400" cy="731807"/>
          </a:xfrm>
        </p:spPr>
        <p:txBody>
          <a:bodyPr>
            <a:normAutofit fontScale="90000"/>
          </a:bodyPr>
          <a:lstStyle/>
          <a:p>
            <a:r>
              <a:rPr lang="en-US" dirty="0"/>
              <a:t>Capsule Networks: Capturing Presence and </a:t>
            </a:r>
            <a:r>
              <a:rPr lang="en-US" i="1" dirty="0"/>
              <a:t>Orientation</a:t>
            </a:r>
            <a:r>
              <a:rPr lang="en-US" dirty="0"/>
              <a:t> of Representations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62000" y="4191000"/>
            <a:ext cx="7772400" cy="1760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JD </a:t>
            </a:r>
            <a:r>
              <a:rPr lang="en-US" dirty="0" err="1"/>
              <a:t>Doak</a:t>
            </a:r>
            <a:r>
              <a:rPr lang="en-US" dirty="0"/>
              <a:t>, 5853</a:t>
            </a:r>
          </a:p>
          <a:p>
            <a:pPr>
              <a:spcBef>
                <a:spcPts val="600"/>
              </a:spcBef>
            </a:pPr>
            <a:r>
              <a:rPr lang="en-US" sz="1600" i="0" dirty="0">
                <a:solidFill>
                  <a:schemeClr val="accent1"/>
                </a:solidFill>
              </a:rPr>
              <a:t>Joshua Coon, 5448</a:t>
            </a:r>
            <a:endParaRPr lang="en-US" sz="1600" i="0" dirty="0"/>
          </a:p>
          <a:p>
            <a:pPr>
              <a:spcBef>
                <a:spcPts val="600"/>
              </a:spcBef>
            </a:pPr>
            <a:r>
              <a:rPr lang="en-US" sz="1600" i="0" dirty="0">
                <a:solidFill>
                  <a:schemeClr val="accent1"/>
                </a:solidFill>
              </a:rPr>
              <a:t>Rolando Fernandez, 5448</a:t>
            </a:r>
            <a:endParaRPr lang="en-US" sz="1600" i="0" dirty="0"/>
          </a:p>
          <a:p>
            <a:pPr>
              <a:spcBef>
                <a:spcPts val="600"/>
              </a:spcBef>
            </a:pPr>
            <a:r>
              <a:rPr lang="en-US" sz="1600" i="0" dirty="0">
                <a:solidFill>
                  <a:srgbClr val="5B9BD5"/>
                </a:solidFill>
              </a:rPr>
              <a:t>Mark T. Louie, 5548</a:t>
            </a:r>
            <a:endParaRPr lang="en-US" sz="1600" i="0" dirty="0"/>
          </a:p>
          <a:p>
            <a:pPr>
              <a:spcBef>
                <a:spcPts val="600"/>
              </a:spcBef>
            </a:pPr>
            <a:r>
              <a:rPr lang="en-US" sz="1600" i="0" dirty="0">
                <a:solidFill>
                  <a:srgbClr val="5B9BD5"/>
                </a:solidFill>
              </a:rPr>
              <a:t>Theo </a:t>
            </a:r>
            <a:r>
              <a:rPr lang="en-US" sz="1600" i="0" dirty="0" err="1">
                <a:solidFill>
                  <a:srgbClr val="5B9BD5"/>
                </a:solidFill>
              </a:rPr>
              <a:t>Stangebye</a:t>
            </a:r>
            <a:r>
              <a:rPr lang="en-US" sz="1600" i="0" dirty="0">
                <a:solidFill>
                  <a:srgbClr val="5B9BD5"/>
                </a:solidFill>
              </a:rPr>
              <a:t>, 5448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9920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7DD7-861F-4CA9-ABBD-3DB462BF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7886700" cy="1325563"/>
          </a:xfrm>
        </p:spPr>
        <p:txBody>
          <a:bodyPr/>
          <a:lstStyle/>
          <a:p>
            <a:r>
              <a:rPr lang="en-US" b="1" u="sng" dirty="0"/>
              <a:t>Capsule Network: MNIST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E0D05-0ABF-486F-A99E-7CFE3E1D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B9922-465F-433B-9364-6AABB0E41487}"/>
              </a:ext>
            </a:extLst>
          </p:cNvPr>
          <p:cNvSpPr txBox="1"/>
          <p:nvPr/>
        </p:nvSpPr>
        <p:spPr>
          <a:xfrm>
            <a:off x="261214" y="1486786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 x 28 Input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D363CB-B307-497F-B9F5-33DA3E7F9701}"/>
              </a:ext>
            </a:extLst>
          </p:cNvPr>
          <p:cNvSpPr/>
          <p:nvPr/>
        </p:nvSpPr>
        <p:spPr>
          <a:xfrm>
            <a:off x="2209799" y="2057400"/>
            <a:ext cx="1600199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4FC662-1696-4E73-96C5-32B6B3E05469}"/>
              </a:ext>
            </a:extLst>
          </p:cNvPr>
          <p:cNvGrpSpPr/>
          <p:nvPr/>
        </p:nvGrpSpPr>
        <p:grpSpPr>
          <a:xfrm>
            <a:off x="4001828" y="1524000"/>
            <a:ext cx="4837371" cy="2053392"/>
            <a:chOff x="3013275" y="1137483"/>
            <a:chExt cx="4837371" cy="20533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BF29FA-7D86-4D82-9468-CECBA798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813" y="1381125"/>
              <a:ext cx="2524125" cy="18097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187A85-A202-4CFE-8C25-5151EF22D595}"/>
                </a:ext>
              </a:extLst>
            </p:cNvPr>
            <p:cNvSpPr txBox="1"/>
            <p:nvPr/>
          </p:nvSpPr>
          <p:spPr>
            <a:xfrm>
              <a:off x="3013275" y="1137483"/>
              <a:ext cx="4837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20 x 20 x 256 [height X width X filters]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349DF78-9E11-4FDA-9FE2-65F77A5BA14A}"/>
              </a:ext>
            </a:extLst>
          </p:cNvPr>
          <p:cNvSpPr txBox="1"/>
          <p:nvPr/>
        </p:nvSpPr>
        <p:spPr>
          <a:xfrm>
            <a:off x="1920468" y="1785313"/>
            <a:ext cx="219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9x9 kernel; stride 1; 256 filters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C398EA4-DA6D-4995-AE0C-D1C9A2AE82DD}"/>
              </a:ext>
            </a:extLst>
          </p:cNvPr>
          <p:cNvSpPr/>
          <p:nvPr/>
        </p:nvSpPr>
        <p:spPr>
          <a:xfrm rot="8656319">
            <a:off x="2396596" y="3588907"/>
            <a:ext cx="1600199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BB67AC-C3F5-468F-ADEB-3174232B62C8}"/>
              </a:ext>
            </a:extLst>
          </p:cNvPr>
          <p:cNvSpPr txBox="1"/>
          <p:nvPr/>
        </p:nvSpPr>
        <p:spPr>
          <a:xfrm>
            <a:off x="3138099" y="3672692"/>
            <a:ext cx="204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9x9x256 kernel, stride 2, 32 filters in 8 “capsules”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6D939-A007-4973-A246-A1C4798E9D52}"/>
              </a:ext>
            </a:extLst>
          </p:cNvPr>
          <p:cNvSpPr txBox="1"/>
          <p:nvPr/>
        </p:nvSpPr>
        <p:spPr>
          <a:xfrm>
            <a:off x="381000" y="1143000"/>
            <a:ext cx="17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Input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578DA-B2ED-433E-BA85-6A4FE4FC5E62}"/>
              </a:ext>
            </a:extLst>
          </p:cNvPr>
          <p:cNvSpPr txBox="1"/>
          <p:nvPr/>
        </p:nvSpPr>
        <p:spPr>
          <a:xfrm>
            <a:off x="4513797" y="1153473"/>
            <a:ext cx="21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Convolutional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CE13B9-7262-44D9-89DF-596D2D09EC5E}"/>
              </a:ext>
            </a:extLst>
          </p:cNvPr>
          <p:cNvSpPr txBox="1"/>
          <p:nvPr/>
        </p:nvSpPr>
        <p:spPr>
          <a:xfrm>
            <a:off x="137997" y="3928768"/>
            <a:ext cx="242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Primary Capsule 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B1EBD8-F4D3-4A82-94E3-85877072BD68}"/>
              </a:ext>
            </a:extLst>
          </p:cNvPr>
          <p:cNvGrpSpPr/>
          <p:nvPr/>
        </p:nvGrpSpPr>
        <p:grpSpPr>
          <a:xfrm>
            <a:off x="137997" y="4672289"/>
            <a:ext cx="1253050" cy="1003923"/>
            <a:chOff x="381000" y="5244477"/>
            <a:chExt cx="1253050" cy="100392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47E963-173E-44F0-8ABF-EB250A1F92D9}"/>
                </a:ext>
              </a:extLst>
            </p:cNvPr>
            <p:cNvSpPr/>
            <p:nvPr/>
          </p:nvSpPr>
          <p:spPr>
            <a:xfrm>
              <a:off x="609600" y="5244477"/>
              <a:ext cx="914400" cy="76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2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F9661C-6AE4-4762-89A9-CD30DC653CBE}"/>
                </a:ext>
              </a:extLst>
            </p:cNvPr>
            <p:cNvSpPr/>
            <p:nvPr/>
          </p:nvSpPr>
          <p:spPr>
            <a:xfrm>
              <a:off x="526430" y="5321712"/>
              <a:ext cx="914400" cy="76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2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D420B9-5DE7-4ABF-83E6-BE4660B45318}"/>
                </a:ext>
              </a:extLst>
            </p:cNvPr>
            <p:cNvSpPr/>
            <p:nvPr/>
          </p:nvSpPr>
          <p:spPr>
            <a:xfrm>
              <a:off x="457200" y="5398947"/>
              <a:ext cx="914400" cy="76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2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74F709-CF76-46D1-9A52-C58248AC74F4}"/>
                </a:ext>
              </a:extLst>
            </p:cNvPr>
            <p:cNvSpPr/>
            <p:nvPr/>
          </p:nvSpPr>
          <p:spPr>
            <a:xfrm>
              <a:off x="381000" y="5486400"/>
              <a:ext cx="914400" cy="762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2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51AE0-C06E-4A40-9BAD-774FABD203B9}"/>
                </a:ext>
              </a:extLst>
            </p:cNvPr>
            <p:cNvSpPr/>
            <p:nvPr/>
          </p:nvSpPr>
          <p:spPr>
            <a:xfrm>
              <a:off x="899504" y="5589896"/>
              <a:ext cx="289331" cy="3048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FD22EC7-6BCE-4398-8F74-BA08EBFFEBBE}"/>
                </a:ext>
              </a:extLst>
            </p:cNvPr>
            <p:cNvSpPr/>
            <p:nvPr/>
          </p:nvSpPr>
          <p:spPr>
            <a:xfrm>
              <a:off x="990600" y="5487003"/>
              <a:ext cx="289331" cy="3048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98A1CC-5429-40A8-81C4-10D3B9E6F8CA}"/>
                </a:ext>
              </a:extLst>
            </p:cNvPr>
            <p:cNvSpPr/>
            <p:nvPr/>
          </p:nvSpPr>
          <p:spPr>
            <a:xfrm>
              <a:off x="1085755" y="5398067"/>
              <a:ext cx="289331" cy="3048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1BA285-35A6-47FE-8063-A30CA2C2B732}"/>
                </a:ext>
              </a:extLst>
            </p:cNvPr>
            <p:cNvSpPr/>
            <p:nvPr/>
          </p:nvSpPr>
          <p:spPr>
            <a:xfrm>
              <a:off x="1150734" y="5330596"/>
              <a:ext cx="289331" cy="3048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53E4F51-C24A-4E58-AC91-7C00CF0D9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321" y="5406796"/>
              <a:ext cx="441729" cy="544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3324CE7-0F49-4446-9AED-236604489B57}"/>
              </a:ext>
            </a:extLst>
          </p:cNvPr>
          <p:cNvSpPr txBox="1"/>
          <p:nvPr/>
        </p:nvSpPr>
        <p:spPr>
          <a:xfrm>
            <a:off x="123196" y="4240808"/>
            <a:ext cx="4448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6x6x32x8 [height X width X filters X capsules] 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F3B2E0-EB63-424E-A1FA-17221A2314C3}"/>
              </a:ext>
            </a:extLst>
          </p:cNvPr>
          <p:cNvSpPr/>
          <p:nvPr/>
        </p:nvSpPr>
        <p:spPr>
          <a:xfrm>
            <a:off x="1413212" y="5066612"/>
            <a:ext cx="1797602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1EBE7-4625-4BDB-BF3F-6C7FE70FD059}"/>
              </a:ext>
            </a:extLst>
          </p:cNvPr>
          <p:cNvSpPr txBox="1"/>
          <p:nvPr/>
        </p:nvSpPr>
        <p:spPr>
          <a:xfrm>
            <a:off x="3320864" y="4896449"/>
            <a:ext cx="16264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Vector Input to Routing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17E3DDA-C25F-4D3B-950A-A66FEAB049BA}"/>
              </a:ext>
            </a:extLst>
          </p:cNvPr>
          <p:cNvSpPr/>
          <p:nvPr/>
        </p:nvSpPr>
        <p:spPr>
          <a:xfrm>
            <a:off x="5057366" y="5053289"/>
            <a:ext cx="187683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11DF30-940F-4AEA-9D32-67271EEF0DD8}"/>
              </a:ext>
            </a:extLst>
          </p:cNvPr>
          <p:cNvSpPr txBox="1"/>
          <p:nvPr/>
        </p:nvSpPr>
        <p:spPr>
          <a:xfrm>
            <a:off x="7010400" y="4942428"/>
            <a:ext cx="21105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Secondary Capsule Layer(s)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D976E4-FCC8-478F-A5C5-BF4911AB2A55}"/>
              </a:ext>
            </a:extLst>
          </p:cNvPr>
          <p:cNvSpPr txBox="1"/>
          <p:nvPr/>
        </p:nvSpPr>
        <p:spPr>
          <a:xfrm>
            <a:off x="1385499" y="5270368"/>
            <a:ext cx="175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Reshape (6x6x32)x8 = 1152 vectors with 8 dimensions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B53AED-7833-48A8-BE81-E1CC8638DA21}"/>
              </a:ext>
            </a:extLst>
          </p:cNvPr>
          <p:cNvSpPr txBox="1"/>
          <p:nvPr/>
        </p:nvSpPr>
        <p:spPr>
          <a:xfrm>
            <a:off x="5521631" y="5265593"/>
            <a:ext cx="118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Routing by Agreement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522594-3361-4F13-98A1-18E8E0E4B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3" y="1777875"/>
            <a:ext cx="1698581" cy="16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A47735-EB33-43E8-9D3B-9E0CF2874EBC}"/>
                  </a:ext>
                </a:extLst>
              </p:cNvPr>
              <p:cNvSpPr txBox="1"/>
              <p:nvPr/>
            </p:nvSpPr>
            <p:spPr>
              <a:xfrm>
                <a:off x="1976771" y="4987027"/>
                <a:ext cx="2061829" cy="971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Multiply each by 8x16 matrix;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dirty="0"/>
                  <a:t> in picture above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A47735-EB33-43E8-9D3B-9E0CF2874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771" y="4987027"/>
                <a:ext cx="2061829" cy="971420"/>
              </a:xfrm>
              <a:prstGeom prst="rect">
                <a:avLst/>
              </a:prstGeom>
              <a:blipFill>
                <a:blip r:embed="rId2"/>
                <a:stretch>
                  <a:fillRect l="-885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F2BC6B9-7F11-4563-B7FC-75074D08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7886700" cy="1325563"/>
          </a:xfrm>
        </p:spPr>
        <p:txBody>
          <a:bodyPr/>
          <a:lstStyle/>
          <a:p>
            <a:r>
              <a:rPr lang="en-US" b="1" u="sng" dirty="0"/>
              <a:t>Routing by Agreement: MNIST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E765E-CBF8-4392-8F57-E114CD7CD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283C-DB1C-0C40-9A35-8CE000AFB611}" type="datetime8">
              <a:rPr lang="en-US" smtClean="0"/>
              <a:t>2/17/2019 11:24 AM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B6B77-01AE-4228-9816-D94412B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057400" cy="365125"/>
          </a:xfrm>
        </p:spPr>
        <p:txBody>
          <a:bodyPr/>
          <a:lstStyle/>
          <a:p>
            <a:fld id="{092552A5-1676-4338-8794-F2C241E2F68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82517-D23A-4BB8-94A5-4CFF196D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6143052" cy="311102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FF23CF9-C855-41F5-B05F-C1D13F724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925462"/>
              </p:ext>
            </p:extLst>
          </p:nvPr>
        </p:nvGraphicFramePr>
        <p:xfrm>
          <a:off x="152400" y="4936523"/>
          <a:ext cx="17526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">
                  <a:extLst>
                    <a:ext uri="{9D8B030D-6E8A-4147-A177-3AD203B41FA5}">
                      <a16:colId xmlns:a16="http://schemas.microsoft.com/office/drawing/2014/main" val="3255489056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35700256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053009605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40669218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79399295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392532581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62077583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69187847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938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A46669-0DED-4E8C-88D6-C875B39A0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163414"/>
              </p:ext>
            </p:extLst>
          </p:nvPr>
        </p:nvGraphicFramePr>
        <p:xfrm>
          <a:off x="152400" y="5365015"/>
          <a:ext cx="17526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">
                  <a:extLst>
                    <a:ext uri="{9D8B030D-6E8A-4147-A177-3AD203B41FA5}">
                      <a16:colId xmlns:a16="http://schemas.microsoft.com/office/drawing/2014/main" val="3255489056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35700256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053009605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40669218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79399295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392532581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62077583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69187847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938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2BAE59-EF06-4CD9-B2C1-2EBB6D064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10407"/>
              </p:ext>
            </p:extLst>
          </p:nvPr>
        </p:nvGraphicFramePr>
        <p:xfrm>
          <a:off x="156387" y="6056374"/>
          <a:ext cx="17526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">
                  <a:extLst>
                    <a:ext uri="{9D8B030D-6E8A-4147-A177-3AD203B41FA5}">
                      <a16:colId xmlns:a16="http://schemas.microsoft.com/office/drawing/2014/main" val="3255489056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35700256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053009605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40669218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79399295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392532581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62077583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69187847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938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A95FD9-252E-44CE-B634-3B144195FBC4}"/>
              </a:ext>
            </a:extLst>
          </p:cNvPr>
          <p:cNvSpPr txBox="1"/>
          <p:nvPr/>
        </p:nvSpPr>
        <p:spPr>
          <a:xfrm>
            <a:off x="685800" y="5533154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DFFB33-0887-4522-A1EB-ED32D877BC20}"/>
                  </a:ext>
                </a:extLst>
              </p:cNvPr>
              <p:cNvSpPr txBox="1"/>
              <p:nvPr/>
            </p:nvSpPr>
            <p:spPr>
              <a:xfrm>
                <a:off x="4268886" y="4185305"/>
                <a:ext cx="18988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1152 16 dimensional vectors;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in picture above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DFFB33-0887-4522-A1EB-ED32D877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886" y="4185305"/>
                <a:ext cx="1898887" cy="954107"/>
              </a:xfrm>
              <a:prstGeom prst="rect">
                <a:avLst/>
              </a:prstGeom>
              <a:blipFill>
                <a:blip r:embed="rId4"/>
                <a:stretch>
                  <a:fillRect l="-962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6F8E2D-D222-44CA-A014-9300A318B779}"/>
              </a:ext>
            </a:extLst>
          </p:cNvPr>
          <p:cNvSpPr/>
          <p:nvPr/>
        </p:nvSpPr>
        <p:spPr>
          <a:xfrm>
            <a:off x="1999808" y="5757180"/>
            <a:ext cx="2209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3AFA71-26AC-437A-9441-14F3EB16D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45390"/>
              </p:ext>
            </p:extLst>
          </p:nvPr>
        </p:nvGraphicFramePr>
        <p:xfrm>
          <a:off x="4209608" y="4955222"/>
          <a:ext cx="17526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">
                  <a:extLst>
                    <a:ext uri="{9D8B030D-6E8A-4147-A177-3AD203B41FA5}">
                      <a16:colId xmlns:a16="http://schemas.microsoft.com/office/drawing/2014/main" val="3255489056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35700256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053009605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40669218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79399295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392532581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62077583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69187847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938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EC2F879-7057-4B69-8DA6-9D2310264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44092"/>
              </p:ext>
            </p:extLst>
          </p:nvPr>
        </p:nvGraphicFramePr>
        <p:xfrm>
          <a:off x="4209608" y="5383714"/>
          <a:ext cx="17526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">
                  <a:extLst>
                    <a:ext uri="{9D8B030D-6E8A-4147-A177-3AD203B41FA5}">
                      <a16:colId xmlns:a16="http://schemas.microsoft.com/office/drawing/2014/main" val="3255489056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35700256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053009605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40669218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79399295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392532581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62077583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69187847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938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36978A0-0680-4AB8-8F85-63263223D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90251"/>
              </p:ext>
            </p:extLst>
          </p:nvPr>
        </p:nvGraphicFramePr>
        <p:xfrm>
          <a:off x="4213595" y="6075073"/>
          <a:ext cx="17526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">
                  <a:extLst>
                    <a:ext uri="{9D8B030D-6E8A-4147-A177-3AD203B41FA5}">
                      <a16:colId xmlns:a16="http://schemas.microsoft.com/office/drawing/2014/main" val="3255489056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35700256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053009605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40669218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79399295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392532581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62077583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69187847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93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AB0B2B8-412F-4085-8BF9-E834326B15DF}"/>
              </a:ext>
            </a:extLst>
          </p:cNvPr>
          <p:cNvSpPr txBox="1"/>
          <p:nvPr/>
        </p:nvSpPr>
        <p:spPr>
          <a:xfrm>
            <a:off x="4743008" y="5551853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719090-A617-40AD-B9E3-05A713C1A269}"/>
                  </a:ext>
                </a:extLst>
              </p:cNvPr>
              <p:cNvSpPr txBox="1"/>
              <p:nvPr/>
            </p:nvSpPr>
            <p:spPr>
              <a:xfrm>
                <a:off x="102781" y="4437479"/>
                <a:ext cx="2867247" cy="75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1152 8 dimensional vectors;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in picture above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719090-A617-40AD-B9E3-05A713C1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1" y="4437479"/>
                <a:ext cx="2867247" cy="755976"/>
              </a:xfrm>
              <a:prstGeom prst="rect">
                <a:avLst/>
              </a:prstGeom>
              <a:blipFill>
                <a:blip r:embed="rId5"/>
                <a:stretch>
                  <a:fillRect l="-638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Bent-Up 2">
            <a:extLst>
              <a:ext uri="{FF2B5EF4-FFF2-40B4-BE49-F238E27FC236}">
                <a16:creationId xmlns:a16="http://schemas.microsoft.com/office/drawing/2014/main" id="{0F81288F-C0A9-4416-89D6-5350761F50F7}"/>
              </a:ext>
            </a:extLst>
          </p:cNvPr>
          <p:cNvSpPr/>
          <p:nvPr/>
        </p:nvSpPr>
        <p:spPr>
          <a:xfrm>
            <a:off x="6282332" y="5623532"/>
            <a:ext cx="2175868" cy="53399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6AD5-709A-4259-A1D4-4334F3C4271D}"/>
                  </a:ext>
                </a:extLst>
              </p:cNvPr>
              <p:cNvSpPr txBox="1"/>
              <p:nvPr/>
            </p:nvSpPr>
            <p:spPr>
              <a:xfrm>
                <a:off x="6219252" y="5519747"/>
                <a:ext cx="20865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Calculate 1152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weights by </a:t>
                </a:r>
                <a:r>
                  <a:rPr lang="en-US" sz="1400" dirty="0">
                    <a:solidFill>
                      <a:srgbClr val="FF0000"/>
                    </a:solidFill>
                  </a:rPr>
                  <a:t>routing</a:t>
                </a:r>
                <a:r>
                  <a:rPr lang="en-US" sz="1400" dirty="0"/>
                  <a:t> algorithm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6AD5-709A-4259-A1D4-4334F3C42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252" y="5519747"/>
                <a:ext cx="2086548" cy="523220"/>
              </a:xfrm>
              <a:prstGeom prst="rect">
                <a:avLst/>
              </a:prstGeom>
              <a:blipFill>
                <a:blip r:embed="rId6"/>
                <a:stretch>
                  <a:fillRect l="-875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2A7C0BC-BBE6-4BA0-AA64-911BC295B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57728"/>
              </p:ext>
            </p:extLst>
          </p:nvPr>
        </p:nvGraphicFramePr>
        <p:xfrm>
          <a:off x="6705600" y="3838835"/>
          <a:ext cx="17526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">
                  <a:extLst>
                    <a:ext uri="{9D8B030D-6E8A-4147-A177-3AD203B41FA5}">
                      <a16:colId xmlns:a16="http://schemas.microsoft.com/office/drawing/2014/main" val="3255489056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35700256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053009605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40669218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79399295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392532581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62077583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69187847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938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0283722-2168-4EAF-B3C4-85BC44958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68141"/>
              </p:ext>
            </p:extLst>
          </p:nvPr>
        </p:nvGraphicFramePr>
        <p:xfrm>
          <a:off x="6705600" y="4267327"/>
          <a:ext cx="17526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">
                  <a:extLst>
                    <a:ext uri="{9D8B030D-6E8A-4147-A177-3AD203B41FA5}">
                      <a16:colId xmlns:a16="http://schemas.microsoft.com/office/drawing/2014/main" val="3255489056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35700256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053009605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40669218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79399295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392532581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62077583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69187847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938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DF1AC28-D36B-49A5-8E12-7A24B7ABA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036807"/>
              </p:ext>
            </p:extLst>
          </p:nvPr>
        </p:nvGraphicFramePr>
        <p:xfrm>
          <a:off x="6709587" y="4958686"/>
          <a:ext cx="17526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">
                  <a:extLst>
                    <a:ext uri="{9D8B030D-6E8A-4147-A177-3AD203B41FA5}">
                      <a16:colId xmlns:a16="http://schemas.microsoft.com/office/drawing/2014/main" val="3255489056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35700256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053009605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40669218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79399295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3925325812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620775838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69187847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938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4C2DB34-1037-4FBA-995B-65BE96A0AC10}"/>
              </a:ext>
            </a:extLst>
          </p:cNvPr>
          <p:cNvSpPr txBox="1"/>
          <p:nvPr/>
        </p:nvSpPr>
        <p:spPr>
          <a:xfrm>
            <a:off x="7239000" y="4435466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432009-8325-449B-A49C-7777BDD7C1CA}"/>
              </a:ext>
            </a:extLst>
          </p:cNvPr>
          <p:cNvSpPr txBox="1"/>
          <p:nvPr/>
        </p:nvSpPr>
        <p:spPr>
          <a:xfrm>
            <a:off x="6743700" y="3053769"/>
            <a:ext cx="2019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Output: 10 16 dimensional vectors (one vector for each digit)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B63C7D20-DEFE-4630-82BE-02041BE150C6}"/>
              </a:ext>
            </a:extLst>
          </p:cNvPr>
          <p:cNvSpPr/>
          <p:nvPr/>
        </p:nvSpPr>
        <p:spPr>
          <a:xfrm>
            <a:off x="7315200" y="2286000"/>
            <a:ext cx="228600" cy="685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C8BF2-3BA6-4ACB-A693-AF2E8F09D570}"/>
              </a:ext>
            </a:extLst>
          </p:cNvPr>
          <p:cNvSpPr txBox="1"/>
          <p:nvPr/>
        </p:nvSpPr>
        <p:spPr>
          <a:xfrm>
            <a:off x="6645852" y="1774235"/>
            <a:ext cx="179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Loss function and categorical prediction</a:t>
            </a:r>
          </a:p>
        </p:txBody>
      </p:sp>
    </p:spTree>
    <p:extLst>
      <p:ext uri="{BB962C8B-B14F-4D97-AF65-F5344CB8AC3E}">
        <p14:creationId xmlns:p14="http://schemas.microsoft.com/office/powerpoint/2010/main" val="59513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2F68-1907-422C-9992-85F232E1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18"/>
            <a:ext cx="7886700" cy="1325563"/>
          </a:xfrm>
        </p:spPr>
        <p:txBody>
          <a:bodyPr/>
          <a:lstStyle/>
          <a:p>
            <a:r>
              <a:rPr lang="en-US" b="1" u="sng" dirty="0"/>
              <a:t>Routing Algorithm: MNIST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65155-20C0-43FB-BE26-2F51ACFB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EFA4AB-CD5C-4F8A-9267-A334AB67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143000"/>
            <a:ext cx="7886700" cy="2275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7A9AD9F4-0D1E-44E8-9104-58C1945B58F8}"/>
                  </a:ext>
                </a:extLst>
              </p:cNvPr>
              <p:cNvGraphicFramePr/>
              <p:nvPr>
                <p:extLst/>
              </p:nvPr>
            </p:nvGraphicFramePr>
            <p:xfrm>
              <a:off x="304800" y="3581400"/>
              <a:ext cx="3733800" cy="30988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7A9AD9F4-0D1E-44E8-9104-58C1945B58F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76031669"/>
                  </p:ext>
                </p:extLst>
              </p:nvPr>
            </p:nvGraphicFramePr>
            <p:xfrm>
              <a:off x="304800" y="3581400"/>
              <a:ext cx="3733800" cy="30988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B8342C-8664-4A2D-AC37-598F0F8A894E}"/>
                  </a:ext>
                </a:extLst>
              </p:cNvPr>
              <p:cNvSpPr txBox="1"/>
              <p:nvPr/>
            </p:nvSpPr>
            <p:spPr>
              <a:xfrm>
                <a:off x="5029200" y="3430887"/>
                <a:ext cx="4114800" cy="3164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input from lower level capsules (1152 16 dimensional vectors)</a:t>
                </a:r>
              </a:p>
              <a:p>
                <a:endParaRPr lang="en-US" dirty="0"/>
              </a:p>
              <a:p>
                <a:r>
                  <a:rPr lang="en-US" i="1" dirty="0"/>
                  <a:t>r</a:t>
                </a:r>
                <a:r>
                  <a:rPr lang="en-US" dirty="0"/>
                  <a:t> = number of routing iterations (typically 1 or 3)</a:t>
                </a:r>
              </a:p>
              <a:p>
                <a:endParaRPr lang="en-US" dirty="0"/>
              </a:p>
              <a:p>
                <a:r>
                  <a:rPr lang="en-US" i="1" dirty="0"/>
                  <a:t>l</a:t>
                </a:r>
                <a:r>
                  <a:rPr lang="en-US" dirty="0"/>
                  <a:t> = index of capsule layer (for </a:t>
                </a:r>
                <a:r>
                  <a:rPr lang="en-US" dirty="0" err="1"/>
                  <a:t>multicapsule</a:t>
                </a:r>
                <a:r>
                  <a:rPr lang="en-US" dirty="0"/>
                  <a:t> networks)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B8342C-8664-4A2D-AC37-598F0F8A8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430887"/>
                <a:ext cx="4114800" cy="3164200"/>
              </a:xfrm>
              <a:prstGeom prst="rect">
                <a:avLst/>
              </a:prstGeom>
              <a:blipFill>
                <a:blip r:embed="rId12"/>
                <a:stretch>
                  <a:fillRect l="-1185" t="-963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48FA62B-C5EF-4491-9FE7-F2F051F1CE8C}"/>
              </a:ext>
            </a:extLst>
          </p:cNvPr>
          <p:cNvSpPr txBox="1"/>
          <p:nvPr/>
        </p:nvSpPr>
        <p:spPr>
          <a:xfrm>
            <a:off x="3399559" y="3810000"/>
            <a:ext cx="990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3D4"/>
                </a:solidFill>
              </a:rPr>
              <a:t>Repeat r times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BC182DF-F119-40E4-B13C-F5814C8D4818}"/>
              </a:ext>
            </a:extLst>
          </p:cNvPr>
          <p:cNvSpPr/>
          <p:nvPr/>
        </p:nvSpPr>
        <p:spPr>
          <a:xfrm>
            <a:off x="3735532" y="6337561"/>
            <a:ext cx="1219200" cy="198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CE02E8-5A49-40CF-862D-BEFB9C24B389}"/>
                  </a:ext>
                </a:extLst>
              </p:cNvPr>
              <p:cNvSpPr txBox="1"/>
              <p:nvPr/>
            </p:nvSpPr>
            <p:spPr>
              <a:xfrm>
                <a:off x="3848100" y="6067417"/>
                <a:ext cx="1295400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CE02E8-5A49-40CF-862D-BEFB9C24B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00" y="6067417"/>
                <a:ext cx="1295400" cy="325089"/>
              </a:xfrm>
              <a:prstGeom prst="rect">
                <a:avLst/>
              </a:prstGeom>
              <a:blipFill>
                <a:blip r:embed="rId13"/>
                <a:stretch>
                  <a:fillRect l="-1408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657E228-4E69-4309-AA59-A07DF3CAF613}"/>
              </a:ext>
            </a:extLst>
          </p:cNvPr>
          <p:cNvSpPr txBox="1"/>
          <p:nvPr/>
        </p:nvSpPr>
        <p:spPr>
          <a:xfrm>
            <a:off x="5064703" y="6130896"/>
            <a:ext cx="179589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Loss function and categorical prediction</a:t>
            </a:r>
          </a:p>
        </p:txBody>
      </p:sp>
    </p:spTree>
    <p:extLst>
      <p:ext uri="{BB962C8B-B14F-4D97-AF65-F5344CB8AC3E}">
        <p14:creationId xmlns:p14="http://schemas.microsoft.com/office/powerpoint/2010/main" val="359566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F0A0-8684-4D66-89B3-D2014D12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09" y="76200"/>
            <a:ext cx="7886700" cy="1325563"/>
          </a:xfrm>
        </p:spPr>
        <p:txBody>
          <a:bodyPr/>
          <a:lstStyle/>
          <a:p>
            <a:r>
              <a:rPr lang="en-US" b="1" u="sng" dirty="0"/>
              <a:t>Routing Algorithm: Intuition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B9FEBE-A600-4DE3-8C21-449014FB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4464844" cy="3810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808F4-7487-4A86-A58E-EB073C4A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24BFF-6BD2-48AC-834A-903A09F098E9}"/>
              </a:ext>
            </a:extLst>
          </p:cNvPr>
          <p:cNvSpPr txBox="1"/>
          <p:nvPr/>
        </p:nvSpPr>
        <p:spPr>
          <a:xfrm>
            <a:off x="228600" y="51816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Orange: Two inputs from lower level capsule</a:t>
            </a:r>
          </a:p>
          <a:p>
            <a:r>
              <a:rPr lang="en-US" dirty="0"/>
              <a:t>Purple: Output of two higher level capsules</a:t>
            </a:r>
          </a:p>
          <a:p>
            <a:r>
              <a:rPr lang="en-US" dirty="0"/>
              <a:t>Black: Remaining inputs from lower level capsules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9D4CE-6E43-41A7-BE53-4E17C25308A2}"/>
                  </a:ext>
                </a:extLst>
              </p:cNvPr>
              <p:cNvSpPr txBox="1"/>
              <p:nvPr/>
            </p:nvSpPr>
            <p:spPr>
              <a:xfrm>
                <a:off x="5029200" y="1371600"/>
                <a:ext cx="3962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 is reinforced by routing algorithm because vector orientations agree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reinforced by routing algorithm because vector orientations disagree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9D4CE-6E43-41A7-BE53-4E17C253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371600"/>
                <a:ext cx="3962400" cy="2308324"/>
              </a:xfrm>
              <a:prstGeom prst="rect">
                <a:avLst/>
              </a:prstGeom>
              <a:blipFill>
                <a:blip r:embed="rId3"/>
                <a:stretch>
                  <a:fillRect l="-1231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7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A3FA-B318-4C99-95A0-7B209A4E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57"/>
            <a:ext cx="7886700" cy="1325563"/>
          </a:xfrm>
        </p:spPr>
        <p:txBody>
          <a:bodyPr/>
          <a:lstStyle/>
          <a:p>
            <a:r>
              <a:rPr lang="en-US" b="1" u="sng" dirty="0"/>
              <a:t>Loss Function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33AC2C-4C5F-42BB-BED4-7B6C93B1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86" y="1828800"/>
            <a:ext cx="8920692" cy="22216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389A-6994-4759-B45E-F130A3E5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1C6F7-AABB-40E0-8E2E-19797801B73F}"/>
              </a:ext>
            </a:extLst>
          </p:cNvPr>
          <p:cNvSpPr txBox="1"/>
          <p:nvPr/>
        </p:nvSpPr>
        <p:spPr>
          <a:xfrm>
            <a:off x="533400" y="4572000"/>
            <a:ext cx="735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length of the vector in the correct capsule is &gt; 0.9, loss is 0</a:t>
            </a:r>
          </a:p>
          <a:p>
            <a:endParaRPr lang="en-US" dirty="0"/>
          </a:p>
          <a:p>
            <a:r>
              <a:rPr lang="en-US" dirty="0"/>
              <a:t>If length of vector in the correct capsule is &lt; 0.1, loss is 1</a:t>
            </a:r>
          </a:p>
        </p:txBody>
      </p:sp>
    </p:spTree>
    <p:extLst>
      <p:ext uri="{BB962C8B-B14F-4D97-AF65-F5344CB8AC3E}">
        <p14:creationId xmlns:p14="http://schemas.microsoft.com/office/powerpoint/2010/main" val="319171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06363"/>
            <a:ext cx="7886700" cy="1325563"/>
          </a:xfrm>
        </p:spPr>
        <p:txBody>
          <a:bodyPr>
            <a:normAutofit/>
          </a:bodyPr>
          <a:lstStyle/>
          <a:p>
            <a:r>
              <a:rPr lang="en-US" b="1" u="sng" dirty="0"/>
              <a:t>Description of the data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2890" y="991414"/>
            <a:ext cx="3943350" cy="51101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E75B5"/>
                </a:solidFill>
              </a:rPr>
              <a:t>Released to public from Defense Innovation Unit Experimental (</a:t>
            </a:r>
            <a:r>
              <a:rPr lang="en-US" sz="2400" dirty="0" err="1">
                <a:solidFill>
                  <a:srgbClr val="2E75B5"/>
                </a:solidFill>
              </a:rPr>
              <a:t>DIUx</a:t>
            </a:r>
            <a:r>
              <a:rPr lang="en-US" sz="2400" dirty="0">
                <a:solidFill>
                  <a:srgbClr val="2E75B5"/>
                </a:solidFill>
              </a:rPr>
              <a:t>) and National Geospatial-Intelligence Agency (NGA)</a:t>
            </a:r>
            <a:endParaRPr lang="en-US" sz="2400" dirty="0"/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solidFill>
                  <a:srgbClr val="2E75B5"/>
                </a:solidFill>
                <a:latin typeface="Calibri" charset="0"/>
              </a:rPr>
              <a:t>1 Million Object Instances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solidFill>
                  <a:srgbClr val="2E75B5"/>
                </a:solidFill>
                <a:latin typeface="Calibri" charset="0"/>
              </a:rPr>
              <a:t>60 Classes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solidFill>
                  <a:srgbClr val="2E75B5"/>
                </a:solidFill>
                <a:latin typeface="Calibri" charset="0"/>
              </a:rPr>
              <a:t>0.3 Meter Resolution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solidFill>
                  <a:srgbClr val="2E75B5"/>
                </a:solidFill>
                <a:latin typeface="Calibri" charset="0"/>
              </a:rPr>
              <a:t>Images labelled by humans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100" dirty="0">
                <a:solidFill>
                  <a:srgbClr val="2E75B5"/>
                </a:solidFill>
                <a:latin typeface="Calibri" charset="0"/>
              </a:rPr>
              <a:t>Amazon Mechanical Turk, etc. </a:t>
            </a:r>
            <a:endParaRPr lang="en-US" sz="21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283C-DB1C-0C40-9A35-8CE000AFB611}" type="datetime8">
              <a:rPr lang="en-US" smtClean="0"/>
              <a:t>2/17/2019 11:24 AM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FB99A-399B-43F2-8A61-7DE6FA4E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910" y="1223268"/>
            <a:ext cx="477987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Results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57064" y="1249363"/>
            <a:ext cx="78867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5 vehicle class subset of full dataset, ~3000 images.</a:t>
            </a:r>
            <a:endParaRPr lang="en-US" sz="2400" dirty="0"/>
          </a:p>
          <a:p>
            <a:pPr lvl="1"/>
            <a:r>
              <a:rPr lang="en-US" sz="2100" dirty="0">
                <a:solidFill>
                  <a:srgbClr val="0070C0"/>
                </a:solidFill>
              </a:rPr>
              <a:t>Crane truck, dump truck, bulldozer, excavator, cement mixer</a:t>
            </a:r>
            <a:endParaRPr lang="en-US" sz="2100" dirty="0"/>
          </a:p>
          <a:p>
            <a:r>
              <a:rPr lang="en-US" sz="2400" dirty="0">
                <a:solidFill>
                  <a:srgbClr val="0070C0"/>
                </a:solidFill>
              </a:rPr>
              <a:t>Training overfits training dataset giving a high training accuracy, with 40% accuracy on withheld testing dataset.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</a:rPr>
              <a:t>25% average precision reported in </a:t>
            </a:r>
            <a:r>
              <a:rPr lang="en-US" sz="2100" dirty="0" err="1">
                <a:solidFill>
                  <a:srgbClr val="0070C0"/>
                </a:solidFill>
              </a:rPr>
              <a:t>XView</a:t>
            </a:r>
            <a:r>
              <a:rPr lang="en-US" sz="2100" dirty="0">
                <a:solidFill>
                  <a:srgbClr val="0070C0"/>
                </a:solidFill>
              </a:rPr>
              <a:t> paper</a:t>
            </a:r>
          </a:p>
          <a:p>
            <a:pPr lvl="2"/>
            <a:r>
              <a:rPr lang="en-US" sz="1800" dirty="0">
                <a:solidFill>
                  <a:srgbClr val="0070C0"/>
                </a:solidFill>
              </a:rPr>
              <a:t>Not quite apples-to-apples</a:t>
            </a:r>
          </a:p>
          <a:p>
            <a:pPr lvl="2"/>
            <a:r>
              <a:rPr lang="en-US" sz="1800" dirty="0">
                <a:solidFill>
                  <a:srgbClr val="0070C0"/>
                </a:solidFill>
              </a:rPr>
              <a:t>Doing SSD on 300x300 chips, not tight chips</a:t>
            </a:r>
            <a:endParaRPr lang="en-US" sz="1800" dirty="0"/>
          </a:p>
          <a:p>
            <a:pPr lvl="1"/>
            <a:r>
              <a:rPr lang="en-US" sz="2100" dirty="0">
                <a:solidFill>
                  <a:srgbClr val="0070C0"/>
                </a:solidFill>
              </a:rPr>
              <a:t>Will examine dropout layers</a:t>
            </a:r>
            <a:endParaRPr lang="en-US" sz="2100" dirty="0"/>
          </a:p>
          <a:p>
            <a:r>
              <a:rPr lang="en-US" sz="2400" dirty="0">
                <a:solidFill>
                  <a:srgbClr val="0070C0"/>
                </a:solidFill>
              </a:rPr>
              <a:t>Accuracy hampered by inaccurate labels in original dataset.</a:t>
            </a:r>
            <a:endParaRPr lang="en-US" sz="2400" dirty="0"/>
          </a:p>
          <a:p>
            <a:pPr lvl="1"/>
            <a:r>
              <a:rPr lang="en-US" sz="2100" dirty="0">
                <a:solidFill>
                  <a:srgbClr val="0070C0"/>
                </a:solidFill>
              </a:rPr>
              <a:t>Student intern corrected labels</a:t>
            </a:r>
            <a:endParaRPr lang="en-US" sz="2100" dirty="0"/>
          </a:p>
          <a:p>
            <a:r>
              <a:rPr lang="en-US" sz="2400" dirty="0">
                <a:solidFill>
                  <a:srgbClr val="0070C0"/>
                </a:solidFill>
              </a:rPr>
              <a:t>40% is still much better than chance</a:t>
            </a:r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Summer intern working on library implementation of </a:t>
            </a:r>
            <a:r>
              <a:rPr lang="en-US" sz="2400" dirty="0" err="1">
                <a:solidFill>
                  <a:srgbClr val="0070C0"/>
                </a:solidFill>
              </a:rPr>
              <a:t>CapNets</a:t>
            </a:r>
            <a:r>
              <a:rPr lang="en-US" sz="2400" dirty="0">
                <a:solidFill>
                  <a:srgbClr val="0070C0"/>
                </a:solidFill>
              </a:rPr>
              <a:t> in </a:t>
            </a:r>
            <a:r>
              <a:rPr lang="en-US" sz="2400" dirty="0" err="1">
                <a:solidFill>
                  <a:srgbClr val="0070C0"/>
                </a:solidFill>
              </a:rPr>
              <a:t>Tensorflow</a:t>
            </a:r>
            <a:r>
              <a:rPr lang="en-US" sz="2400" dirty="0">
                <a:solidFill>
                  <a:srgbClr val="0070C0"/>
                </a:solidFill>
              </a:rPr>
              <a:t> with plans for a </a:t>
            </a:r>
            <a:r>
              <a:rPr lang="en-US" sz="2400" dirty="0" err="1">
                <a:solidFill>
                  <a:srgbClr val="0070C0"/>
                </a:solidFill>
              </a:rPr>
              <a:t>PyTorch</a:t>
            </a:r>
            <a:r>
              <a:rPr lang="en-US" sz="2400" dirty="0">
                <a:solidFill>
                  <a:srgbClr val="0070C0"/>
                </a:solidFill>
              </a:rPr>
              <a:t> version.</a:t>
            </a:r>
            <a:endParaRPr lang="en-US" sz="2400" dirty="0"/>
          </a:p>
          <a:p>
            <a:pPr marL="0" indent="0"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33130"/>
            <a:ext cx="7886700" cy="1325563"/>
          </a:xfrm>
        </p:spPr>
        <p:txBody>
          <a:bodyPr/>
          <a:lstStyle/>
          <a:p>
            <a:r>
              <a:rPr lang="en-US" b="1" u="sng" dirty="0" err="1"/>
              <a:t>CapNets</a:t>
            </a:r>
            <a:r>
              <a:rPr lang="en-US" b="1" u="sng" dirty="0"/>
              <a:t>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Understanding Hinton’s Capsule Networks. Parts I – IV, medium.com</a:t>
            </a:r>
          </a:p>
          <a:p>
            <a:pPr lvl="1"/>
            <a:r>
              <a:rPr lang="en-US" dirty="0"/>
              <a:t>Capsule Networks Are Shaking up AI — Here’s How to Use Them, hackernoon.com</a:t>
            </a:r>
          </a:p>
          <a:p>
            <a:r>
              <a:rPr lang="en-US" dirty="0"/>
              <a:t>Papers</a:t>
            </a:r>
          </a:p>
          <a:p>
            <a:pPr lvl="1"/>
            <a:r>
              <a:rPr lang="en-US" dirty="0"/>
              <a:t>Transforming Auto-encoders</a:t>
            </a:r>
          </a:p>
          <a:p>
            <a:pPr lvl="1"/>
            <a:r>
              <a:rPr lang="en-US" dirty="0"/>
              <a:t>Dynamic Routing Between Capsules</a:t>
            </a:r>
          </a:p>
          <a:p>
            <a:pPr lvl="1"/>
            <a:r>
              <a:rPr lang="en-US" dirty="0"/>
              <a:t>Matrix Capsules with EM Routing</a:t>
            </a:r>
          </a:p>
          <a:p>
            <a:pPr lvl="2"/>
            <a:r>
              <a:rPr lang="en-US" dirty="0"/>
              <a:t>Mentions that capsules are resistant to white box adversarial attack.</a:t>
            </a:r>
          </a:p>
          <a:p>
            <a:r>
              <a:rPr lang="en-US" dirty="0"/>
              <a:t>Video</a:t>
            </a:r>
          </a:p>
          <a:p>
            <a:pPr lvl="1"/>
            <a:r>
              <a:rPr lang="en-US" dirty="0"/>
              <a:t>Capsule Networks, </a:t>
            </a:r>
            <a:r>
              <a:rPr lang="en-US" dirty="0">
                <a:hlinkClick r:id="rId3"/>
              </a:rPr>
              <a:t>https://www.youtube.com/watch?v=pPN8d0E3900</a:t>
            </a:r>
            <a:endParaRPr lang="en-US" dirty="0"/>
          </a:p>
          <a:p>
            <a:r>
              <a:rPr lang="en-US" dirty="0"/>
              <a:t>Code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implementation: https://github.com/naturomics/CapsNet-Tensorflow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implementation https://github.com/gram-ai/capsule-networks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283C-DB1C-0C40-9A35-8CE000AFB611}" type="datetime8">
              <a:rPr lang="en-US" smtClean="0"/>
              <a:t>2/17/2019 11:24 AM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B528-550B-403C-B7CA-91300965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6D1E-3B43-4BB3-8C68-B5ACC04A7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BA147-430D-49E1-A1CD-8EF52B56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283C-DB1C-0C40-9A35-8CE000AFB611}" type="datetime8">
              <a:rPr lang="en-US" smtClean="0"/>
              <a:t>2/17/2019 11:24 AM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FEAEF-F332-4E9F-950F-D0808700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6122-63BD-4FD0-B4C4-7E14A7D1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1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06363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066800"/>
            <a:ext cx="7591604" cy="50101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Indicate at which session you’d like to present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Deep Learning Day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What is the one-sentence summary of your work that you would want a technical person to remember?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Capsule networks (</a:t>
            </a:r>
            <a:r>
              <a:rPr lang="en-US" sz="1400" dirty="0" err="1"/>
              <a:t>CapNets</a:t>
            </a:r>
            <a:r>
              <a:rPr lang="en-US" sz="1400" dirty="0"/>
              <a:t>) are an </a:t>
            </a:r>
            <a:r>
              <a:rPr lang="en-US" sz="1400"/>
              <a:t>improvement on </a:t>
            </a:r>
            <a:r>
              <a:rPr lang="en-US" sz="1400" dirty="0"/>
              <a:t>traditional convolutional </a:t>
            </a:r>
            <a:r>
              <a:rPr lang="en-US" sz="1400"/>
              <a:t>neural networks </a:t>
            </a:r>
            <a:r>
              <a:rPr lang="en-US" sz="1400" dirty="0"/>
              <a:t>because </a:t>
            </a:r>
            <a:r>
              <a:rPr lang="en-US" sz="1400" dirty="0" err="1"/>
              <a:t>CapNets</a:t>
            </a:r>
            <a:r>
              <a:rPr lang="en-US" sz="1400" dirty="0"/>
              <a:t> utilize information about the relative placement of objects in a scene and also pose information.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What is the one-sentence summary of your work that you would want a manager or program developer to remember?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alibri" charset="0"/>
              </a:rPr>
              <a:t>Geoff Hinton developed an improvement to traditional convolutional neural networks called capsule networks and technical staff at Sandia understand both how they work and how to implement them.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Do you prefer an oral or a poster presentation?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Oral, 30 Min</a:t>
            </a:r>
          </a:p>
          <a:p>
            <a:pPr marL="0" indent="0"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283C-DB1C-0C40-9A35-8CE000AFB611}" type="datetime8">
              <a:rPr lang="en-US" smtClean="0"/>
              <a:t>2/17/2019 11:24 AM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3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4D34D-7E80-4B74-B566-8FEECFD1F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4" y="1145850"/>
            <a:ext cx="8937511" cy="45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06363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is the problem?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77850" y="4125674"/>
            <a:ext cx="7937500" cy="205128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1800" dirty="0">
                <a:solidFill>
                  <a:srgbClr val="002060"/>
                </a:solidFill>
              </a:rPr>
              <a:t>Provide a survey of </a:t>
            </a:r>
            <a:r>
              <a:rPr lang="en-US" sz="1800" dirty="0" err="1">
                <a:solidFill>
                  <a:srgbClr val="002060"/>
                </a:solidFill>
              </a:rPr>
              <a:t>CapNets</a:t>
            </a:r>
            <a:r>
              <a:rPr lang="en-US" sz="1800" dirty="0">
                <a:solidFill>
                  <a:srgbClr val="002060"/>
                </a:solidFill>
              </a:rPr>
              <a:t> papers by Geoffrey E. Hinton and his research group.</a:t>
            </a:r>
            <a:endParaRPr lang="en-US" sz="1800" dirty="0"/>
          </a:p>
          <a:p>
            <a:pPr lvl="1"/>
            <a:r>
              <a:rPr lang="en-US" sz="1500" dirty="0">
                <a:solidFill>
                  <a:srgbClr val="002060"/>
                </a:solidFill>
              </a:rPr>
              <a:t>Replaces pooling layer in traditional networks with Capsule hierarchy</a:t>
            </a:r>
            <a:endParaRPr lang="en-US" sz="1500" dirty="0"/>
          </a:p>
          <a:p>
            <a:pPr lvl="1"/>
            <a:r>
              <a:rPr lang="en-US" sz="1500" dirty="0">
                <a:solidFill>
                  <a:srgbClr val="002060"/>
                </a:solidFill>
              </a:rPr>
              <a:t>Considers relative placement of objects in image</a:t>
            </a:r>
            <a:endParaRPr lang="en-US" sz="1500" dirty="0"/>
          </a:p>
          <a:p>
            <a:pPr lvl="1"/>
            <a:r>
              <a:rPr lang="en-US" sz="1500" dirty="0">
                <a:solidFill>
                  <a:srgbClr val="002060"/>
                </a:solidFill>
              </a:rPr>
              <a:t>Equivariant with rotation instead of invariant</a:t>
            </a:r>
            <a:endParaRPr lang="en-US" sz="15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002060"/>
                </a:solidFill>
              </a:rPr>
              <a:t>Demonstrate preliminary results applying capsule networks to </a:t>
            </a:r>
            <a:r>
              <a:rPr lang="en-US" sz="1800" dirty="0" err="1">
                <a:solidFill>
                  <a:srgbClr val="002060"/>
                </a:solidFill>
              </a:rPr>
              <a:t>XView</a:t>
            </a:r>
            <a:r>
              <a:rPr lang="en-US" sz="1800" dirty="0">
                <a:solidFill>
                  <a:srgbClr val="002060"/>
                </a:solidFill>
              </a:rPr>
              <a:t> dataset.</a:t>
            </a:r>
            <a:endParaRPr lang="en-US" sz="1800" dirty="0"/>
          </a:p>
          <a:p>
            <a:pPr lvl="1"/>
            <a:r>
              <a:rPr lang="en-US" sz="1500" dirty="0">
                <a:solidFill>
                  <a:srgbClr val="002060"/>
                </a:solidFill>
              </a:rPr>
              <a:t>Publicly available dataset containing over one million overhead optical satellite images</a:t>
            </a:r>
            <a:endParaRPr lang="en-US" sz="15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002060"/>
                </a:solidFill>
              </a:rPr>
              <a:t>Create a </a:t>
            </a:r>
            <a:r>
              <a:rPr lang="en-US" sz="1800" dirty="0" err="1">
                <a:solidFill>
                  <a:srgbClr val="002060"/>
                </a:solidFill>
              </a:rPr>
              <a:t>CapNets</a:t>
            </a:r>
            <a:r>
              <a:rPr lang="en-US" sz="1800" dirty="0">
                <a:solidFill>
                  <a:srgbClr val="002060"/>
                </a:solidFill>
              </a:rPr>
              <a:t> library that would allow researchers to easily use </a:t>
            </a:r>
            <a:r>
              <a:rPr lang="en-US" sz="1800" dirty="0" err="1">
                <a:solidFill>
                  <a:srgbClr val="002060"/>
                </a:solidFill>
              </a:rPr>
              <a:t>CapNets</a:t>
            </a:r>
            <a:r>
              <a:rPr lang="en-US" sz="1800" dirty="0">
                <a:solidFill>
                  <a:srgbClr val="002060"/>
                </a:solidFill>
              </a:rPr>
              <a:t> in their projects.</a:t>
            </a:r>
            <a:endParaRPr lang="en-US" sz="1800" dirty="0"/>
          </a:p>
          <a:p>
            <a:pPr lvl="1"/>
            <a:r>
              <a:rPr lang="en-US" sz="1500" dirty="0">
                <a:solidFill>
                  <a:srgbClr val="002060"/>
                </a:solidFill>
              </a:rPr>
              <a:t>In Python using </a:t>
            </a:r>
            <a:r>
              <a:rPr lang="en-US" sz="1500" dirty="0" err="1">
                <a:solidFill>
                  <a:srgbClr val="002060"/>
                </a:solidFill>
              </a:rPr>
              <a:t>Tensorflow</a:t>
            </a:r>
            <a:r>
              <a:rPr lang="en-US" sz="1500" dirty="0">
                <a:solidFill>
                  <a:srgbClr val="002060"/>
                </a:solidFill>
              </a:rPr>
              <a:t> with plans to create a </a:t>
            </a:r>
            <a:r>
              <a:rPr lang="en-US" sz="1500" dirty="0" err="1">
                <a:solidFill>
                  <a:srgbClr val="002060"/>
                </a:solidFill>
              </a:rPr>
              <a:t>PyTorch</a:t>
            </a:r>
            <a:r>
              <a:rPr lang="en-US" sz="1500" dirty="0">
                <a:solidFill>
                  <a:srgbClr val="002060"/>
                </a:solidFill>
              </a:rPr>
              <a:t> version afterwards.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3" y="1549400"/>
            <a:ext cx="4447187" cy="1922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00145" y="3468777"/>
            <a:ext cx="6300788" cy="2616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1100" dirty="0"/>
              <a:t>Your brain recognizes that these are the same picture; simple CNNs don't.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338" y="1514475"/>
            <a:ext cx="3130896" cy="1794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601" y="3311525"/>
            <a:ext cx="388209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Traditional CNNs think these pictures are similar; </a:t>
            </a:r>
            <a:r>
              <a:rPr lang="en-US" sz="1100" dirty="0" err="1"/>
              <a:t>CapNets</a:t>
            </a:r>
            <a:r>
              <a:rPr lang="en-US" sz="1100" dirty="0"/>
              <a:t> don't.</a:t>
            </a:r>
          </a:p>
        </p:txBody>
      </p:sp>
    </p:spTree>
    <p:extLst>
      <p:ext uri="{BB962C8B-B14F-4D97-AF65-F5344CB8AC3E}">
        <p14:creationId xmlns:p14="http://schemas.microsoft.com/office/powerpoint/2010/main" val="71976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935104-666C-4EAF-8EF4-C90F35A0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13" y="1082187"/>
            <a:ext cx="8474174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4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C3CA47-D64E-463D-9144-222D132C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064948"/>
            <a:ext cx="5638800" cy="56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2ADF21-019F-4CBD-B721-8A39C0874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6" y="1584800"/>
            <a:ext cx="7888908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9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0572A-2C31-45E3-81E8-DD757B50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406" y="1902143"/>
            <a:ext cx="8971189" cy="3053715"/>
            <a:chOff x="29936" y="2165306"/>
            <a:chExt cx="8971189" cy="30537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36" y="2286000"/>
              <a:ext cx="4241964" cy="2812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2165306"/>
              <a:ext cx="4581525" cy="3053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72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C65A2F7-A1B3-45A3-BE59-86F636BD1BEC}"/>
              </a:ext>
            </a:extLst>
          </p:cNvPr>
          <p:cNvGrpSpPr/>
          <p:nvPr/>
        </p:nvGrpSpPr>
        <p:grpSpPr>
          <a:xfrm>
            <a:off x="30725" y="1232592"/>
            <a:ext cx="2555138" cy="2211012"/>
            <a:chOff x="65274" y="999934"/>
            <a:chExt cx="1668520" cy="15032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3A55AF-8010-4AB5-B2C4-467CCD98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4" y="1287418"/>
              <a:ext cx="1575678" cy="12157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26C3CD-1C88-40F4-B7F8-0B218A1DF047}"/>
                </a:ext>
              </a:extLst>
            </p:cNvPr>
            <p:cNvSpPr txBox="1"/>
            <p:nvPr/>
          </p:nvSpPr>
          <p:spPr>
            <a:xfrm>
              <a:off x="216875" y="999934"/>
              <a:ext cx="1516919" cy="286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/>
                <a:t>Convolutional Layer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A74E19-22D9-42B1-B8D9-1C51CC6F8B35}"/>
              </a:ext>
            </a:extLst>
          </p:cNvPr>
          <p:cNvGrpSpPr/>
          <p:nvPr/>
        </p:nvGrpSpPr>
        <p:grpSpPr>
          <a:xfrm>
            <a:off x="2856583" y="1219200"/>
            <a:ext cx="2995710" cy="2305295"/>
            <a:chOff x="1938701" y="915212"/>
            <a:chExt cx="1828800" cy="16170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CA32AC-E8DE-4F28-89EF-0B27EEB4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701" y="1153884"/>
              <a:ext cx="1828800" cy="137835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C619E-97DB-4D5E-9172-96C69CAEF33F}"/>
                </a:ext>
              </a:extLst>
            </p:cNvPr>
            <p:cNvSpPr txBox="1"/>
            <p:nvPr/>
          </p:nvSpPr>
          <p:spPr>
            <a:xfrm>
              <a:off x="2094640" y="915212"/>
              <a:ext cx="1516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/>
                <a:t>RELU Layer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06363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Comparison of Traditional CNNs to </a:t>
            </a:r>
            <a:r>
              <a:rPr lang="en-US" sz="3200" b="1" u="sng" dirty="0" err="1"/>
              <a:t>CapNets</a:t>
            </a:r>
            <a:endParaRPr lang="en-US" sz="32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B43EED-142A-456B-B269-CDDCFE16A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20" y="5294096"/>
            <a:ext cx="2747498" cy="12375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E2071C-49A5-4334-AC0C-8E7072ACB44D}"/>
                  </a:ext>
                </a:extLst>
              </p:cNvPr>
              <p:cNvSpPr txBox="1"/>
              <p:nvPr/>
            </p:nvSpPr>
            <p:spPr>
              <a:xfrm>
                <a:off x="5833736" y="1251794"/>
                <a:ext cx="351129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Traditional CNN</a:t>
                </a:r>
              </a:p>
              <a:p>
                <a:endParaRPr lang="en-US" sz="1200" dirty="0"/>
              </a:p>
              <a:p>
                <a:pPr marL="228600" indent="-228600">
                  <a:buAutoNum type="arabicPeriod"/>
                </a:pPr>
                <a:r>
                  <a:rPr lang="en-US" sz="1200" dirty="0"/>
                  <a:t>Initialize all trainable weights to random.</a:t>
                </a:r>
              </a:p>
              <a:p>
                <a:pPr marL="228600" indent="-228600">
                  <a:buAutoNum type="arabicPeriod"/>
                </a:pPr>
                <a:r>
                  <a:rPr lang="en-US" sz="1200" dirty="0"/>
                  <a:t>Forward propagate images (one at a time or in batches) through network.</a:t>
                </a:r>
              </a:p>
              <a:p>
                <a:pPr marL="685800" lvl="1" indent="-228600">
                  <a:buAutoNum type="arabicPeriod"/>
                </a:pPr>
                <a:r>
                  <a:rPr lang="en-US" sz="1200" dirty="0"/>
                  <a:t>Convolutional filter layer</a:t>
                </a:r>
              </a:p>
              <a:p>
                <a:pPr marL="685800" lvl="1" indent="-228600">
                  <a:buAutoNum type="arabicPeriod"/>
                </a:pPr>
                <a:r>
                  <a:rPr lang="en-US" sz="1200" dirty="0"/>
                  <a:t>RELU layer</a:t>
                </a:r>
              </a:p>
              <a:p>
                <a:pPr marL="685800" lvl="1" indent="-228600">
                  <a:buAutoNum type="arabicPeriod"/>
                </a:pPr>
                <a:r>
                  <a:rPr lang="en-US" sz="1200" dirty="0"/>
                  <a:t>Pooling layer</a:t>
                </a:r>
              </a:p>
              <a:p>
                <a:pPr marL="685800" lvl="1" indent="-228600">
                  <a:buAutoNum type="arabicPeriod"/>
                </a:pPr>
                <a:r>
                  <a:rPr lang="en-US" sz="1200" dirty="0"/>
                  <a:t>Fully Connected final layer</a:t>
                </a:r>
              </a:p>
              <a:p>
                <a:pPr marL="228600" indent="-228600">
                  <a:buAutoNum type="arabicPeriod"/>
                </a:pPr>
                <a:r>
                  <a:rPr lang="en-US" sz="1200" dirty="0"/>
                  <a:t>Calculate loss function=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.</a:t>
                </a:r>
              </a:p>
              <a:p>
                <a:pPr marL="228600" indent="-228600">
                  <a:buAutoNum type="arabicPeriod"/>
                </a:pPr>
                <a:r>
                  <a:rPr lang="en-US" sz="1200" dirty="0"/>
                  <a:t>Backpropagate through network to calculate partial derivative of error w.r.t. weights.</a:t>
                </a:r>
              </a:p>
              <a:p>
                <a:pPr marL="228600" indent="-228600">
                  <a:buAutoNum type="arabicPeriod"/>
                </a:pPr>
                <a:r>
                  <a:rPr lang="en-US" sz="1200" dirty="0"/>
                  <a:t>Reduce error through stochastic gradient decent to adjust weights on trainable parameters to reduce error</a:t>
                </a:r>
              </a:p>
              <a:p>
                <a:pPr marL="228600" indent="-228600">
                  <a:buAutoNum type="arabicPeriod"/>
                </a:pPr>
                <a:r>
                  <a:rPr lang="en-US" sz="1200" dirty="0"/>
                  <a:t>Repeat 2-5 until convergence.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E2071C-49A5-4334-AC0C-8E7072ACB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736" y="1251794"/>
                <a:ext cx="3511295" cy="3046988"/>
              </a:xfrm>
              <a:prstGeom prst="rect">
                <a:avLst/>
              </a:prstGeom>
              <a:blipFill>
                <a:blip r:embed="rId6"/>
                <a:stretch>
                  <a:fillRect l="-174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lus Sign 15">
            <a:extLst>
              <a:ext uri="{FF2B5EF4-FFF2-40B4-BE49-F238E27FC236}">
                <a16:creationId xmlns:a16="http://schemas.microsoft.com/office/drawing/2014/main" id="{A9345BA7-030B-483C-895A-78CC390227AD}"/>
              </a:ext>
            </a:extLst>
          </p:cNvPr>
          <p:cNvSpPr/>
          <p:nvPr/>
        </p:nvSpPr>
        <p:spPr>
          <a:xfrm>
            <a:off x="43928" y="4512065"/>
            <a:ext cx="309503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93FAF84D-2E11-403B-A408-ADE3D0A13778}"/>
              </a:ext>
            </a:extLst>
          </p:cNvPr>
          <p:cNvSpPr/>
          <p:nvPr/>
        </p:nvSpPr>
        <p:spPr>
          <a:xfrm>
            <a:off x="2638387" y="2422652"/>
            <a:ext cx="309503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2C29A1-D15C-4885-8B93-0D301D5FAA12}"/>
              </a:ext>
            </a:extLst>
          </p:cNvPr>
          <p:cNvGrpSpPr/>
          <p:nvPr/>
        </p:nvGrpSpPr>
        <p:grpSpPr>
          <a:xfrm>
            <a:off x="417635" y="3524495"/>
            <a:ext cx="2585209" cy="2266705"/>
            <a:chOff x="4031811" y="1060393"/>
            <a:chExt cx="2409619" cy="13880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68D7DEF-12B0-427B-8197-C4A1B7A77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17330" y="1306059"/>
              <a:ext cx="2324100" cy="114235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2980E5-0BA0-464A-B87D-3B8148B6C107}"/>
                </a:ext>
              </a:extLst>
            </p:cNvPr>
            <p:cNvSpPr txBox="1"/>
            <p:nvPr/>
          </p:nvSpPr>
          <p:spPr>
            <a:xfrm>
              <a:off x="4031811" y="1060393"/>
              <a:ext cx="1974554" cy="312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/>
                <a:t>Max Pooling Layer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E403E-B1CF-487A-AD15-B99AF77A25B0}"/>
              </a:ext>
            </a:extLst>
          </p:cNvPr>
          <p:cNvGrpSpPr/>
          <p:nvPr/>
        </p:nvGrpSpPr>
        <p:grpSpPr>
          <a:xfrm>
            <a:off x="3581400" y="3925680"/>
            <a:ext cx="2078605" cy="1636920"/>
            <a:chOff x="298621" y="2536147"/>
            <a:chExt cx="1640080" cy="12690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2157CF4-E588-4973-93B8-C7468C6B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115" y="2895600"/>
              <a:ext cx="1604963" cy="90963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66C6F-265D-4DE3-B20B-CF67A59520D1}"/>
                </a:ext>
              </a:extLst>
            </p:cNvPr>
            <p:cNvSpPr txBox="1"/>
            <p:nvPr/>
          </p:nvSpPr>
          <p:spPr>
            <a:xfrm>
              <a:off x="298621" y="2536147"/>
              <a:ext cx="1640080" cy="288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/>
                <a:t>Fully Connected Layer</a:t>
              </a:r>
            </a:p>
          </p:txBody>
        </p:sp>
      </p:grpSp>
      <p:sp>
        <p:nvSpPr>
          <p:cNvPr id="24" name="Equals 23">
            <a:extLst>
              <a:ext uri="{FF2B5EF4-FFF2-40B4-BE49-F238E27FC236}">
                <a16:creationId xmlns:a16="http://schemas.microsoft.com/office/drawing/2014/main" id="{2805DDC8-A81C-4EAD-A5D3-1CFE803849AC}"/>
              </a:ext>
            </a:extLst>
          </p:cNvPr>
          <p:cNvSpPr/>
          <p:nvPr/>
        </p:nvSpPr>
        <p:spPr>
          <a:xfrm>
            <a:off x="5811965" y="4826804"/>
            <a:ext cx="357522" cy="3171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F2A414-8F1B-4454-AB00-DD29247BC1AB}"/>
              </a:ext>
            </a:extLst>
          </p:cNvPr>
          <p:cNvSpPr txBox="1"/>
          <p:nvPr/>
        </p:nvSpPr>
        <p:spPr>
          <a:xfrm>
            <a:off x="6137737" y="4961906"/>
            <a:ext cx="3230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Combination = Convolutional Neural Network</a:t>
            </a:r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4BEC7DB3-260C-4D77-9BBD-CF2F2F19428B}"/>
              </a:ext>
            </a:extLst>
          </p:cNvPr>
          <p:cNvSpPr/>
          <p:nvPr/>
        </p:nvSpPr>
        <p:spPr>
          <a:xfrm>
            <a:off x="3165704" y="4553640"/>
            <a:ext cx="309503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5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02E28FF-55CE-40D2-9DF7-61C6C97C4793}"/>
              </a:ext>
            </a:extLst>
          </p:cNvPr>
          <p:cNvGrpSpPr/>
          <p:nvPr/>
        </p:nvGrpSpPr>
        <p:grpSpPr>
          <a:xfrm>
            <a:off x="292100" y="1217612"/>
            <a:ext cx="8394700" cy="3430587"/>
            <a:chOff x="56706" y="4249779"/>
            <a:chExt cx="5486069" cy="217701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6094BCC-4EA8-436F-A327-46A54BD41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78" y="4596073"/>
              <a:ext cx="5460297" cy="18307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77AE28-CD8C-4351-8792-E4B6310959FD}"/>
                </a:ext>
              </a:extLst>
            </p:cNvPr>
            <p:cNvSpPr txBox="1"/>
            <p:nvPr/>
          </p:nvSpPr>
          <p:spPr>
            <a:xfrm>
              <a:off x="56706" y="4249779"/>
              <a:ext cx="2731561" cy="306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Capsule Network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06363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Comparison of Traditional CNNs to </a:t>
            </a:r>
            <a:r>
              <a:rPr lang="en-US" sz="3200" b="1" u="sng" dirty="0" err="1"/>
              <a:t>CapNets</a:t>
            </a:r>
            <a:r>
              <a:rPr lang="en-US" sz="3200" b="1" u="sng" dirty="0"/>
              <a:t> (Cont.)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283C-DB1C-0C40-9A35-8CE000AFB611}" type="datetime8">
              <a:rPr lang="en-US" smtClean="0"/>
              <a:t>2/17/2019 11:24 AM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552A5-1676-4338-8794-F2C241E2F684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3CD06E-3941-4001-A667-6E38E0BF5A73}"/>
                  </a:ext>
                </a:extLst>
              </p:cNvPr>
              <p:cNvSpPr txBox="1"/>
              <p:nvPr/>
            </p:nvSpPr>
            <p:spPr>
              <a:xfrm>
                <a:off x="233683" y="3946166"/>
                <a:ext cx="8174540" cy="1631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Capsule Layer CNN</a:t>
                </a:r>
              </a:p>
              <a:p>
                <a:endParaRPr lang="en-US" sz="1100" dirty="0"/>
              </a:p>
              <a:p>
                <a:pPr marL="228600" indent="-228600">
                  <a:buAutoNum type="arabicPeriod"/>
                </a:pPr>
                <a:r>
                  <a:rPr lang="en-US" sz="1100" dirty="0"/>
                  <a:t>Changes forward propagation layer.</a:t>
                </a:r>
              </a:p>
              <a:p>
                <a:pPr marL="685800" lvl="1" indent="-228600">
                  <a:buAutoNum type="arabicPeriod"/>
                </a:pPr>
                <a:r>
                  <a:rPr lang="en-US" sz="1100" dirty="0"/>
                  <a:t>RELU + Pooling -&gt; Primary Capsule Layer</a:t>
                </a:r>
              </a:p>
              <a:p>
                <a:pPr marL="685800" lvl="1" indent="-228600">
                  <a:buAutoNum type="arabicPeriod"/>
                </a:pPr>
                <a:r>
                  <a:rPr lang="en-US" sz="1100" dirty="0"/>
                  <a:t>Primary capsule layer routes to secondary capsule layer.</a:t>
                </a:r>
              </a:p>
              <a:p>
                <a:pPr marL="685800" lvl="1" indent="-228600">
                  <a:buAutoNum type="arabicPeriod"/>
                </a:pPr>
                <a:r>
                  <a:rPr lang="en-US" sz="1100" dirty="0"/>
                  <a:t>Routing weights learned from “routing-by-agreement” operation.</a:t>
                </a:r>
              </a:p>
              <a:p>
                <a:pPr marL="228600" indent="-228600">
                  <a:buAutoNum type="arabicPeriod"/>
                </a:pPr>
                <a:r>
                  <a:rPr lang="en-US" sz="1100" dirty="0"/>
                  <a:t>Changes loss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sSup>
                                  <m:sSup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1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/>
                  <a:t> is correct one-hot encoding,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100" dirty="0"/>
                  <a:t> = 0.9,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11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100" dirty="0"/>
                  <a:t>= length of capsule vector at category c, and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100" dirty="0"/>
                  <a:t> is a user-selectable weight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3CD06E-3941-4001-A667-6E38E0BF5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3" y="3946166"/>
                <a:ext cx="8174540" cy="1631344"/>
              </a:xfrm>
              <a:prstGeom prst="rect">
                <a:avLst/>
              </a:prstGeom>
              <a:blipFill>
                <a:blip r:embed="rId4"/>
                <a:stretch>
                  <a:fillRect l="-597" t="-1866" r="-149" b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3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251C-F688-44CA-B8E0-66B14594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152400"/>
            <a:ext cx="7886700" cy="1325563"/>
          </a:xfrm>
        </p:spPr>
        <p:txBody>
          <a:bodyPr/>
          <a:lstStyle/>
          <a:p>
            <a:r>
              <a:rPr lang="en-US" b="1" u="sng" dirty="0"/>
              <a:t>Routing By Agreement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2651B-561B-4B46-8B16-D22CA8A3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057400" cy="365125"/>
          </a:xfrm>
        </p:spPr>
        <p:txBody>
          <a:bodyPr/>
          <a:lstStyle/>
          <a:p>
            <a:fld id="{092552A5-1676-4338-8794-F2C241E2F68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DB4AC-F3A6-43EE-8840-2A03BCC40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4" y="975233"/>
            <a:ext cx="6143052" cy="3111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681E-242C-459D-99CC-5C2051FF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" y="4093937"/>
            <a:ext cx="6337739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4A9647-1644-4EE2-9B91-247774E98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911314"/>
            <a:ext cx="2747963" cy="936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2CF2A-3286-4CE4-939E-B54A8E331F35}"/>
              </a:ext>
            </a:extLst>
          </p:cNvPr>
          <p:cNvSpPr txBox="1"/>
          <p:nvPr/>
        </p:nvSpPr>
        <p:spPr>
          <a:xfrm>
            <a:off x="76200" y="593042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“Squash”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8841-29B9-402A-A23F-5ECE9B88B5F4}"/>
              </a:ext>
            </a:extLst>
          </p:cNvPr>
          <p:cNvSpPr txBox="1"/>
          <p:nvPr/>
        </p:nvSpPr>
        <p:spPr>
          <a:xfrm>
            <a:off x="6477000" y="1171293"/>
            <a:ext cx="266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Overview of capsule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Occurs during forward pass through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how implemented on MNIST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MNIST is database of ~50,000 hand written digits that are 28x28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as complicated as it seems</a:t>
            </a:r>
          </a:p>
        </p:txBody>
      </p:sp>
    </p:spTree>
    <p:extLst>
      <p:ext uri="{BB962C8B-B14F-4D97-AF65-F5344CB8AC3E}">
        <p14:creationId xmlns:p14="http://schemas.microsoft.com/office/powerpoint/2010/main" val="115166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2AB8503CA0804F8BCCB879F648DF47" ma:contentTypeVersion="0" ma:contentTypeDescription="Create a new document." ma:contentTypeScope="" ma:versionID="6a3124ec590ffef31edf8a30941a09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919a2b553f4250e763baf9e68fc6a1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B3A4A4-7BF1-4BBC-B939-9C4A304556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0897AD-BDE8-4CBF-9B61-BE142B6BD764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6EAD80-74D6-4B11-8B70-3749B49351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16067</TotalTime>
  <Words>1633</Words>
  <Application>Microsoft Office PowerPoint</Application>
  <PresentationFormat>On-screen Show (4:3)</PresentationFormat>
  <Paragraphs>235</Paragraphs>
  <Slides>20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Century Gothic</vt:lpstr>
      <vt:lpstr>Office Theme</vt:lpstr>
      <vt:lpstr>Capsule Networks: Capturing Presence and Orientation of Representations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Traditional CNNs to CapNets</vt:lpstr>
      <vt:lpstr>Comparison of Traditional CNNs to CapNets (Cont.)</vt:lpstr>
      <vt:lpstr>Routing By Agreement</vt:lpstr>
      <vt:lpstr>Capsule Network: MNIST Example</vt:lpstr>
      <vt:lpstr>Routing by Agreement: MNIST Example</vt:lpstr>
      <vt:lpstr>Routing Algorithm: MNIST Example</vt:lpstr>
      <vt:lpstr>Routing Algorithm: Intuition</vt:lpstr>
      <vt:lpstr>Loss Function</vt:lpstr>
      <vt:lpstr>Description of the data used</vt:lpstr>
      <vt:lpstr>Results</vt:lpstr>
      <vt:lpstr>CapNets Resources</vt:lpstr>
      <vt:lpstr>PowerPoint Presentation</vt:lpstr>
      <vt:lpstr>Conclusions</vt:lpstr>
      <vt:lpstr>What is the problem?</vt:lpstr>
    </vt:vector>
  </TitlesOfParts>
  <Company>Sandia National Laboratories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Sandia National Laboratories</dc:creator>
  <cp:lastModifiedBy>Joshua Coon</cp:lastModifiedBy>
  <cp:revision>434</cp:revision>
  <cp:lastPrinted>2016-07-27T15:55:51Z</cp:lastPrinted>
  <dcterms:created xsi:type="dcterms:W3CDTF">2015-02-24T23:19:05Z</dcterms:created>
  <dcterms:modified xsi:type="dcterms:W3CDTF">2019-02-17T18:24:18Z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0x0101009F2AB8503CA0804F8BCCB879F648DF47</vt:lpwstr>
  </property>
  <property fmtid="{D5CDD505-2E9C-101B-9397-08002B2CF9AE}" pid="3" name="IsMyDocuments">
    <vt:bool>true</vt:bool>
  </property>
</Properties>
</file>